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rels" ContentType="application/vnd.openxmlformats-package.relationships+xml"/>
  <Default Extension="JPG" ContentType="image/jpeg"/>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4" r:id="rId1"/>
    <p:sldMasterId id="2147483686" r:id="rId2"/>
  </p:sldMasterIdLst>
  <p:handoutMasterIdLst>
    <p:handoutMasterId r:id="rId84"/>
  </p:handoutMasterIdLst>
  <p:sldIdLst>
    <p:sldId id="259" r:id="rId3"/>
    <p:sldId id="426" r:id="rId4"/>
    <p:sldId id="429" r:id="rId5"/>
    <p:sldId id="433" r:id="rId6"/>
    <p:sldId id="434" r:id="rId7"/>
    <p:sldId id="435" r:id="rId8"/>
    <p:sldId id="436" r:id="rId9"/>
    <p:sldId id="437" r:id="rId10"/>
    <p:sldId id="257" r:id="rId11"/>
    <p:sldId id="438" r:id="rId12"/>
    <p:sldId id="448" r:id="rId13"/>
    <p:sldId id="327" r:id="rId14"/>
    <p:sldId id="439" r:id="rId15"/>
    <p:sldId id="341" r:id="rId16"/>
    <p:sldId id="260" r:id="rId17"/>
    <p:sldId id="407" r:id="rId18"/>
    <p:sldId id="328" r:id="rId19"/>
    <p:sldId id="329" r:id="rId20"/>
    <p:sldId id="323" r:id="rId21"/>
    <p:sldId id="449" r:id="rId22"/>
    <p:sldId id="450" r:id="rId23"/>
    <p:sldId id="451" r:id="rId24"/>
    <p:sldId id="408" r:id="rId25"/>
    <p:sldId id="442" r:id="rId26"/>
    <p:sldId id="443" r:id="rId27"/>
    <p:sldId id="444" r:id="rId28"/>
    <p:sldId id="445" r:id="rId29"/>
    <p:sldId id="446" r:id="rId30"/>
    <p:sldId id="440" r:id="rId31"/>
    <p:sldId id="447" r:id="rId32"/>
    <p:sldId id="452" r:id="rId33"/>
    <p:sldId id="441" r:id="rId34"/>
    <p:sldId id="459" r:id="rId35"/>
    <p:sldId id="405" r:id="rId36"/>
    <p:sldId id="414" r:id="rId37"/>
    <p:sldId id="453" r:id="rId38"/>
    <p:sldId id="430" r:id="rId39"/>
    <p:sldId id="349" r:id="rId40"/>
    <p:sldId id="415" r:id="rId41"/>
    <p:sldId id="416" r:id="rId42"/>
    <p:sldId id="462" r:id="rId43"/>
    <p:sldId id="463" r:id="rId44"/>
    <p:sldId id="318" r:id="rId45"/>
    <p:sldId id="380" r:id="rId46"/>
    <p:sldId id="457" r:id="rId47"/>
    <p:sldId id="404" r:id="rId48"/>
    <p:sldId id="359" r:id="rId49"/>
    <p:sldId id="326" r:id="rId50"/>
    <p:sldId id="290" r:id="rId51"/>
    <p:sldId id="417" r:id="rId52"/>
    <p:sldId id="464" r:id="rId53"/>
    <p:sldId id="465" r:id="rId54"/>
    <p:sldId id="291" r:id="rId55"/>
    <p:sldId id="317" r:id="rId56"/>
    <p:sldId id="293" r:id="rId57"/>
    <p:sldId id="454" r:id="rId58"/>
    <p:sldId id="466" r:id="rId59"/>
    <p:sldId id="467" r:id="rId60"/>
    <p:sldId id="431" r:id="rId61"/>
    <p:sldId id="388" r:id="rId62"/>
    <p:sldId id="389" r:id="rId63"/>
    <p:sldId id="398" r:id="rId64"/>
    <p:sldId id="399" r:id="rId65"/>
    <p:sldId id="400" r:id="rId66"/>
    <p:sldId id="455" r:id="rId67"/>
    <p:sldId id="338" r:id="rId68"/>
    <p:sldId id="420" r:id="rId69"/>
    <p:sldId id="390" r:id="rId70"/>
    <p:sldId id="456" r:id="rId71"/>
    <p:sldId id="468" r:id="rId72"/>
    <p:sldId id="305" r:id="rId73"/>
    <p:sldId id="403" r:id="rId74"/>
    <p:sldId id="469" r:id="rId75"/>
    <p:sldId id="391" r:id="rId76"/>
    <p:sldId id="470" r:id="rId77"/>
    <p:sldId id="303" r:id="rId78"/>
    <p:sldId id="460" r:id="rId79"/>
    <p:sldId id="471" r:id="rId80"/>
    <p:sldId id="458" r:id="rId81"/>
    <p:sldId id="310" r:id="rId82"/>
    <p:sldId id="406" r:id="rId83"/>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ＭＳ Ｐゴシック" pitchFamily="-111" charset="-128"/>
        <a:cs typeface="+mn-cs"/>
      </a:defRPr>
    </a:lvl1pPr>
    <a:lvl2pPr marL="457200" algn="l" rtl="0" eaLnBrk="0" fontAlgn="base" hangingPunct="0">
      <a:spcBef>
        <a:spcPct val="0"/>
      </a:spcBef>
      <a:spcAft>
        <a:spcPct val="0"/>
      </a:spcAft>
      <a:defRPr kern="1200">
        <a:solidFill>
          <a:schemeClr val="tx1"/>
        </a:solidFill>
        <a:latin typeface="Arial" charset="0"/>
        <a:ea typeface="ＭＳ Ｐゴシック" pitchFamily="-111" charset="-128"/>
        <a:cs typeface="+mn-cs"/>
      </a:defRPr>
    </a:lvl2pPr>
    <a:lvl3pPr marL="914400" algn="l" rtl="0" eaLnBrk="0" fontAlgn="base" hangingPunct="0">
      <a:spcBef>
        <a:spcPct val="0"/>
      </a:spcBef>
      <a:spcAft>
        <a:spcPct val="0"/>
      </a:spcAft>
      <a:defRPr kern="1200">
        <a:solidFill>
          <a:schemeClr val="tx1"/>
        </a:solidFill>
        <a:latin typeface="Arial" charset="0"/>
        <a:ea typeface="ＭＳ Ｐゴシック" pitchFamily="-111" charset="-128"/>
        <a:cs typeface="+mn-cs"/>
      </a:defRPr>
    </a:lvl3pPr>
    <a:lvl4pPr marL="1371600" algn="l" rtl="0" eaLnBrk="0" fontAlgn="base" hangingPunct="0">
      <a:spcBef>
        <a:spcPct val="0"/>
      </a:spcBef>
      <a:spcAft>
        <a:spcPct val="0"/>
      </a:spcAft>
      <a:defRPr kern="1200">
        <a:solidFill>
          <a:schemeClr val="tx1"/>
        </a:solidFill>
        <a:latin typeface="Arial" charset="0"/>
        <a:ea typeface="ＭＳ Ｐゴシック" pitchFamily="-111" charset="-128"/>
        <a:cs typeface="+mn-cs"/>
      </a:defRPr>
    </a:lvl4pPr>
    <a:lvl5pPr marL="1828800" algn="l" rtl="0" eaLnBrk="0" fontAlgn="base" hangingPunct="0">
      <a:spcBef>
        <a:spcPct val="0"/>
      </a:spcBef>
      <a:spcAft>
        <a:spcPct val="0"/>
      </a:spcAft>
      <a:defRPr kern="1200">
        <a:solidFill>
          <a:schemeClr val="tx1"/>
        </a:solidFill>
        <a:latin typeface="Arial" charset="0"/>
        <a:ea typeface="ＭＳ Ｐゴシック" pitchFamily="-111" charset="-128"/>
        <a:cs typeface="+mn-cs"/>
      </a:defRPr>
    </a:lvl5pPr>
    <a:lvl6pPr marL="2286000" algn="l" defTabSz="914400" rtl="0" eaLnBrk="1" latinLnBrk="0" hangingPunct="1">
      <a:defRPr kern="1200">
        <a:solidFill>
          <a:schemeClr val="tx1"/>
        </a:solidFill>
        <a:latin typeface="Arial" charset="0"/>
        <a:ea typeface="ＭＳ Ｐゴシック" pitchFamily="-111" charset="-128"/>
        <a:cs typeface="+mn-cs"/>
      </a:defRPr>
    </a:lvl6pPr>
    <a:lvl7pPr marL="2743200" algn="l" defTabSz="914400" rtl="0" eaLnBrk="1" latinLnBrk="0" hangingPunct="1">
      <a:defRPr kern="1200">
        <a:solidFill>
          <a:schemeClr val="tx1"/>
        </a:solidFill>
        <a:latin typeface="Arial" charset="0"/>
        <a:ea typeface="ＭＳ Ｐゴシック" pitchFamily="-111" charset="-128"/>
        <a:cs typeface="+mn-cs"/>
      </a:defRPr>
    </a:lvl7pPr>
    <a:lvl8pPr marL="3200400" algn="l" defTabSz="914400" rtl="0" eaLnBrk="1" latinLnBrk="0" hangingPunct="1">
      <a:defRPr kern="1200">
        <a:solidFill>
          <a:schemeClr val="tx1"/>
        </a:solidFill>
        <a:latin typeface="Arial" charset="0"/>
        <a:ea typeface="ＭＳ Ｐゴシック" pitchFamily="-111" charset="-128"/>
        <a:cs typeface="+mn-cs"/>
      </a:defRPr>
    </a:lvl8pPr>
    <a:lvl9pPr marL="3657600" algn="l" defTabSz="914400" rtl="0" eaLnBrk="1" latinLnBrk="0" hangingPunct="1">
      <a:defRPr kern="1200">
        <a:solidFill>
          <a:schemeClr val="tx1"/>
        </a:solidFill>
        <a:latin typeface="Arial" charset="0"/>
        <a:ea typeface="ＭＳ Ｐゴシック" pitchFamily="-111"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091" autoAdjust="0"/>
    <p:restoredTop sz="94660" autoAdjust="0"/>
  </p:normalViewPr>
  <p:slideViewPr>
    <p:cSldViewPr>
      <p:cViewPr varScale="1">
        <p:scale>
          <a:sx n="86" d="100"/>
          <a:sy n="86" d="100"/>
        </p:scale>
        <p:origin x="-232" y="-104"/>
      </p:cViewPr>
      <p:guideLst>
        <p:guide orient="horz" pos="2160"/>
        <p:guide pos="2880"/>
      </p:guideLst>
    </p:cSldViewPr>
  </p:slideViewPr>
  <p:outlineViewPr>
    <p:cViewPr>
      <p:scale>
        <a:sx n="33" d="100"/>
        <a:sy n="33" d="100"/>
      </p:scale>
      <p:origin x="0" y="15726"/>
    </p:cViewPr>
  </p:outlineViewPr>
  <p:notesTextViewPr>
    <p:cViewPr>
      <p:scale>
        <a:sx n="100" d="100"/>
        <a:sy n="100" d="100"/>
      </p:scale>
      <p:origin x="0" y="0"/>
    </p:cViewPr>
  </p:notesTextViewPr>
  <p:sorterViewPr>
    <p:cViewPr>
      <p:scale>
        <a:sx n="100" d="100"/>
        <a:sy n="100" d="100"/>
      </p:scale>
      <p:origin x="0" y="5256"/>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73" Type="http://schemas.openxmlformats.org/officeDocument/2006/relationships/slide" Target="slides/slide71.xml"/><Relationship Id="rId74" Type="http://schemas.openxmlformats.org/officeDocument/2006/relationships/slide" Target="slides/slide72.xml"/><Relationship Id="rId75" Type="http://schemas.openxmlformats.org/officeDocument/2006/relationships/slide" Target="slides/slide73.xml"/><Relationship Id="rId76" Type="http://schemas.openxmlformats.org/officeDocument/2006/relationships/slide" Target="slides/slide74.xml"/><Relationship Id="rId77" Type="http://schemas.openxmlformats.org/officeDocument/2006/relationships/slide" Target="slides/slide75.xml"/><Relationship Id="rId78" Type="http://schemas.openxmlformats.org/officeDocument/2006/relationships/slide" Target="slides/slide76.xml"/><Relationship Id="rId79" Type="http://schemas.openxmlformats.org/officeDocument/2006/relationships/slide" Target="slides/slide7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80" Type="http://schemas.openxmlformats.org/officeDocument/2006/relationships/slide" Target="slides/slide78.xml"/><Relationship Id="rId81" Type="http://schemas.openxmlformats.org/officeDocument/2006/relationships/slide" Target="slides/slide79.xml"/><Relationship Id="rId82" Type="http://schemas.openxmlformats.org/officeDocument/2006/relationships/slide" Target="slides/slide80.xml"/><Relationship Id="rId83" Type="http://schemas.openxmlformats.org/officeDocument/2006/relationships/slide" Target="slides/slide81.xml"/><Relationship Id="rId84" Type="http://schemas.openxmlformats.org/officeDocument/2006/relationships/handoutMaster" Target="handoutMasters/handoutMaster1.xml"/><Relationship Id="rId85" Type="http://schemas.openxmlformats.org/officeDocument/2006/relationships/printerSettings" Target="printerSettings/printerSettings1.bin"/><Relationship Id="rId86" Type="http://schemas.openxmlformats.org/officeDocument/2006/relationships/presProps" Target="presProps.xml"/><Relationship Id="rId87" Type="http://schemas.openxmlformats.org/officeDocument/2006/relationships/viewProps" Target="viewProps.xml"/><Relationship Id="rId88" Type="http://schemas.openxmlformats.org/officeDocument/2006/relationships/theme" Target="theme/theme1.xml"/><Relationship Id="rId89"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smtClean="0"/>
            </a:lvl1pPr>
          </a:lstStyle>
          <a:p>
            <a:pPr>
              <a:defRPr/>
            </a:pPr>
            <a:endParaRPr lang="en-US"/>
          </a:p>
        </p:txBody>
      </p:sp>
      <p:sp>
        <p:nvSpPr>
          <p:cNvPr id="57347"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smtClean="0"/>
            </a:lvl1pPr>
          </a:lstStyle>
          <a:p>
            <a:pPr>
              <a:defRPr/>
            </a:pPr>
            <a:endParaRPr lang="en-US"/>
          </a:p>
        </p:txBody>
      </p:sp>
      <p:sp>
        <p:nvSpPr>
          <p:cNvPr id="57348"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smtClean="0"/>
            </a:lvl1pPr>
          </a:lstStyle>
          <a:p>
            <a:pPr>
              <a:defRPr/>
            </a:pPr>
            <a:endParaRPr lang="en-US"/>
          </a:p>
        </p:txBody>
      </p:sp>
      <p:sp>
        <p:nvSpPr>
          <p:cNvPr id="57349"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062821FB-7A0A-49B6-B69B-D975F22539BB}" type="slidenum">
              <a:rPr lang="en-US"/>
              <a:pPr>
                <a:defRPr/>
              </a:pPr>
              <a:t>‹#›</a:t>
            </a:fld>
            <a:endParaRPr lang="en-US"/>
          </a:p>
        </p:txBody>
      </p:sp>
    </p:spTree>
    <p:extLst>
      <p:ext uri="{BB962C8B-B14F-4D97-AF65-F5344CB8AC3E}">
        <p14:creationId xmlns:p14="http://schemas.microsoft.com/office/powerpoint/2010/main" val="2535746368"/>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28961640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891829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42578615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023606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80673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544807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55602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465702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059863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779595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119144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3743" name="Picture 15" descr="old_background"/>
          <p:cNvPicPr>
            <a:picLocks noChangeAspect="1" noChangeArrowheads="1"/>
          </p:cNvPicPr>
          <p:nvPr userDrawn="1"/>
        </p:nvPicPr>
        <p:blipFill>
          <a:blip r:embed="rId13"/>
          <a:srcRect/>
          <a:stretch>
            <a:fillRect/>
          </a:stretch>
        </p:blipFill>
        <p:spPr bwMode="auto">
          <a:xfrm>
            <a:off x="171450" y="114300"/>
            <a:ext cx="8839200" cy="6629400"/>
          </a:xfrm>
          <a:prstGeom prst="rect">
            <a:avLst/>
          </a:prstGeom>
          <a:noFill/>
        </p:spPr>
      </p:pic>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591367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Rockwell" pitchFamily="18" charset="0"/>
        </a:defRPr>
      </a:lvl2pPr>
      <a:lvl3pPr algn="ctr" defTabSz="457200" rtl="0" fontAlgn="base">
        <a:spcBef>
          <a:spcPct val="0"/>
        </a:spcBef>
        <a:spcAft>
          <a:spcPct val="0"/>
        </a:spcAft>
        <a:defRPr sz="4400">
          <a:solidFill>
            <a:schemeClr val="tx1"/>
          </a:solidFill>
          <a:latin typeface="Rockwell" pitchFamily="18" charset="0"/>
        </a:defRPr>
      </a:lvl3pPr>
      <a:lvl4pPr algn="ctr" defTabSz="457200" rtl="0" fontAlgn="base">
        <a:spcBef>
          <a:spcPct val="0"/>
        </a:spcBef>
        <a:spcAft>
          <a:spcPct val="0"/>
        </a:spcAft>
        <a:defRPr sz="4400">
          <a:solidFill>
            <a:schemeClr val="tx1"/>
          </a:solidFill>
          <a:latin typeface="Rockwell" pitchFamily="18" charset="0"/>
        </a:defRPr>
      </a:lvl4pPr>
      <a:lvl5pPr algn="ctr" defTabSz="457200" rtl="0" fontAlgn="base">
        <a:spcBef>
          <a:spcPct val="0"/>
        </a:spcBef>
        <a:spcAft>
          <a:spcPct val="0"/>
        </a:spcAft>
        <a:defRPr sz="4400">
          <a:solidFill>
            <a:schemeClr val="tx1"/>
          </a:solidFill>
          <a:latin typeface="Rockwell" pitchFamily="18" charset="0"/>
        </a:defRPr>
      </a:lvl5pPr>
      <a:lvl6pPr marL="457200" algn="ctr" defTabSz="457200" rtl="0" fontAlgn="base">
        <a:spcBef>
          <a:spcPct val="0"/>
        </a:spcBef>
        <a:spcAft>
          <a:spcPct val="0"/>
        </a:spcAft>
        <a:defRPr sz="4400">
          <a:solidFill>
            <a:schemeClr val="tx1"/>
          </a:solidFill>
          <a:latin typeface="Rockwell" pitchFamily="18" charset="0"/>
        </a:defRPr>
      </a:lvl6pPr>
      <a:lvl7pPr marL="914400" algn="ctr" defTabSz="457200" rtl="0" fontAlgn="base">
        <a:spcBef>
          <a:spcPct val="0"/>
        </a:spcBef>
        <a:spcAft>
          <a:spcPct val="0"/>
        </a:spcAft>
        <a:defRPr sz="4400">
          <a:solidFill>
            <a:schemeClr val="tx1"/>
          </a:solidFill>
          <a:latin typeface="Rockwell" pitchFamily="18" charset="0"/>
        </a:defRPr>
      </a:lvl7pPr>
      <a:lvl8pPr marL="1371600" algn="ctr" defTabSz="457200" rtl="0" fontAlgn="base">
        <a:spcBef>
          <a:spcPct val="0"/>
        </a:spcBef>
        <a:spcAft>
          <a:spcPct val="0"/>
        </a:spcAft>
        <a:defRPr sz="4400">
          <a:solidFill>
            <a:schemeClr val="tx1"/>
          </a:solidFill>
          <a:latin typeface="Rockwell" pitchFamily="18" charset="0"/>
        </a:defRPr>
      </a:lvl8pPr>
      <a:lvl9pPr marL="1828800" algn="ctr" defTabSz="457200" rtl="0" fontAlgn="base">
        <a:spcBef>
          <a:spcPct val="0"/>
        </a:spcBef>
        <a:spcAft>
          <a:spcPct val="0"/>
        </a:spcAft>
        <a:defRPr sz="4400">
          <a:solidFill>
            <a:schemeClr val="tx1"/>
          </a:solidFill>
          <a:latin typeface="Rockwell" pitchFamily="18"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w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6.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6.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idx="4294967295"/>
          </p:nvPr>
        </p:nvSpPr>
        <p:spPr bwMode="auto">
          <a:xfrm>
            <a:off x="457200" y="274638"/>
            <a:ext cx="8229600" cy="1143000"/>
          </a:xfrm>
          <a:prstGeom prst="rect">
            <a:avLst/>
          </a:prstGeom>
          <a:noFill/>
          <a:ln>
            <a:solidFill>
              <a:srgbClr val="000000"/>
            </a:solidFill>
            <a:miter lim="800000"/>
            <a:headEnd/>
            <a:tailEnd/>
          </a:ln>
        </p:spPr>
        <p:txBody>
          <a:bodyPr anchor="ctr"/>
          <a:lstStyle/>
          <a:p>
            <a:r>
              <a:rPr lang="en-US" sz="4000" b="1" dirty="0">
                <a:solidFill>
                  <a:srgbClr val="FFFF00"/>
                </a:solidFill>
                <a:effectLst>
                  <a:outerShdw blurRad="38100" dist="38100" dir="2700000" algn="tl">
                    <a:srgbClr val="C0C0C0"/>
                  </a:outerShdw>
                </a:effectLst>
              </a:rPr>
              <a:t>N.C.S.A BUSINESS MEETING/</a:t>
            </a:r>
            <a:br>
              <a:rPr lang="en-US" sz="4000" b="1" dirty="0">
                <a:solidFill>
                  <a:srgbClr val="FFFF00"/>
                </a:solidFill>
                <a:effectLst>
                  <a:outerShdw blurRad="38100" dist="38100" dir="2700000" algn="tl">
                    <a:srgbClr val="C0C0C0"/>
                  </a:outerShdw>
                </a:effectLst>
              </a:rPr>
            </a:br>
            <a:r>
              <a:rPr lang="en-US" sz="4000" b="1" dirty="0">
                <a:solidFill>
                  <a:srgbClr val="FFFF00"/>
                </a:solidFill>
                <a:effectLst>
                  <a:outerShdw blurRad="38100" dist="38100" dir="2700000" algn="tl">
                    <a:srgbClr val="C0C0C0"/>
                  </a:outerShdw>
                </a:effectLst>
              </a:rPr>
              <a:t>AWARDS DINNER - </a:t>
            </a:r>
            <a:r>
              <a:rPr lang="en-US" sz="4000" b="1" dirty="0" smtClean="0">
                <a:solidFill>
                  <a:srgbClr val="FFFF00"/>
                </a:solidFill>
                <a:effectLst>
                  <a:outerShdw blurRad="38100" dist="38100" dir="2700000" algn="tl">
                    <a:srgbClr val="C0C0C0"/>
                  </a:outerShdw>
                </a:effectLst>
              </a:rPr>
              <a:t>2016</a:t>
            </a:r>
            <a:endParaRPr lang="en-US" sz="4000" b="1" dirty="0">
              <a:solidFill>
                <a:srgbClr val="FFFF00"/>
              </a:solidFill>
              <a:effectLst>
                <a:outerShdw blurRad="38100" dist="38100" dir="2700000" algn="tl">
                  <a:srgbClr val="C0C0C0"/>
                </a:outerShdw>
              </a:effectLst>
            </a:endParaRPr>
          </a:p>
        </p:txBody>
      </p:sp>
      <p:pic>
        <p:nvPicPr>
          <p:cNvPr id="4101" name="Picture 4" descr="AIRP002"/>
          <p:cNvPicPr>
            <a:picLocks noChangeAspect="1" noChangeArrowheads="1"/>
          </p:cNvPicPr>
          <p:nvPr/>
        </p:nvPicPr>
        <p:blipFill>
          <a:blip r:embed="rId2"/>
          <a:srcRect/>
          <a:stretch>
            <a:fillRect/>
          </a:stretch>
        </p:blipFill>
        <p:spPr bwMode="auto">
          <a:xfrm rot="-4753953">
            <a:off x="2139950" y="1746250"/>
            <a:ext cx="4038600" cy="34417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4"/>
          <p:cNvSpPr>
            <a:spLocks noGrp="1" noChangeArrowheads="1"/>
          </p:cNvSpPr>
          <p:nvPr>
            <p:ph type="title" idx="4294967295"/>
          </p:nvPr>
        </p:nvSpPr>
        <p:spPr bwMode="auto">
          <a:xfrm>
            <a:off x="457200" y="-76200"/>
            <a:ext cx="8229600" cy="1143000"/>
          </a:xfrm>
          <a:prstGeom prst="rect">
            <a:avLst/>
          </a:prstGeom>
          <a:noFill/>
          <a:ln cap="flat" algn="ctr">
            <a:miter lim="800000"/>
            <a:headEnd/>
            <a:tailEnd/>
          </a:ln>
        </p:spPr>
        <p:txBody>
          <a:bodyPr anchor="ctr"/>
          <a:lstStyle/>
          <a:p>
            <a:r>
              <a:rPr lang="en-US" sz="4000" b="1" dirty="0" smtClean="0">
                <a:solidFill>
                  <a:srgbClr val="FFFF00"/>
                </a:solidFill>
                <a:effectLst>
                  <a:outerShdw blurRad="38100" dist="38100" dir="2700000" algn="tl">
                    <a:srgbClr val="C0C0C0"/>
                  </a:outerShdw>
                </a:effectLst>
              </a:rPr>
              <a:t>Chandler writes</a:t>
            </a:r>
            <a:endParaRPr lang="en-US" sz="4000" b="1" dirty="0">
              <a:solidFill>
                <a:srgbClr val="FFFF00"/>
              </a:solidFill>
              <a:effectLst>
                <a:outerShdw blurRad="38100" dist="38100" dir="2700000" algn="tl">
                  <a:srgbClr val="C0C0C0"/>
                </a:outerShdw>
              </a:effectLst>
            </a:endParaRPr>
          </a:p>
        </p:txBody>
      </p:sp>
      <p:sp>
        <p:nvSpPr>
          <p:cNvPr id="6147" name="Rectangle 5"/>
          <p:cNvSpPr>
            <a:spLocks noGrp="1" noChangeArrowheads="1"/>
          </p:cNvSpPr>
          <p:nvPr>
            <p:ph type="body" sz="half" idx="4294967295"/>
          </p:nvPr>
        </p:nvSpPr>
        <p:spPr bwMode="auto">
          <a:xfrm>
            <a:off x="152400" y="990600"/>
            <a:ext cx="7924800" cy="4525963"/>
          </a:xfrm>
          <a:prstGeom prst="rect">
            <a:avLst/>
          </a:prstGeom>
          <a:noFill/>
          <a:ln cap="flat" algn="ctr">
            <a:miter lim="800000"/>
            <a:headEnd/>
            <a:tailEnd/>
          </a:ln>
        </p:spPr>
        <p:txBody>
          <a:bodyPr/>
          <a:lstStyle/>
          <a:p>
            <a:r>
              <a:rPr lang="en-US" sz="2800" dirty="0">
                <a:solidFill>
                  <a:schemeClr val="bg1"/>
                </a:solidFill>
              </a:rPr>
              <a:t>Though I will not be able to make it to this year's Annual Dinner as I am in school in Seattle I would like to extend my thanks to the entire club for helping me finally achieve getting my license. I would not have been able to any of it without the support of everyone, especially the instructors like you and Terence and the tow pilots. Please, if possible, extend my gratitude to everyone there. </a:t>
            </a:r>
            <a:endParaRPr lang="en-US" sz="2800" b="1" dirty="0" smtClean="0">
              <a:solidFill>
                <a:schemeClr val="bg1"/>
              </a:solidFill>
            </a:endParaRPr>
          </a:p>
          <a:p>
            <a:endParaRPr lang="en-US" sz="2800" b="1" dirty="0">
              <a:solidFill>
                <a:schemeClr val="bg1"/>
              </a:solidFill>
            </a:endParaRPr>
          </a:p>
        </p:txBody>
      </p:sp>
    </p:spTree>
    <p:extLst>
      <p:ext uri="{BB962C8B-B14F-4D97-AF65-F5344CB8AC3E}">
        <p14:creationId xmlns:p14="http://schemas.microsoft.com/office/powerpoint/2010/main" val="402086273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7828.jpg"/>
          <p:cNvPicPr>
            <a:picLocks noChangeAspect="1"/>
          </p:cNvPicPr>
          <p:nvPr/>
        </p:nvPicPr>
        <p:blipFill rotWithShape="1">
          <a:blip r:embed="rId2">
            <a:extLst>
              <a:ext uri="{28A0092B-C50C-407E-A947-70E740481C1C}">
                <a14:useLocalDpi xmlns:a14="http://schemas.microsoft.com/office/drawing/2010/main" val="0"/>
              </a:ext>
            </a:extLst>
          </a:blip>
          <a:srcRect l="2161" t="27654" r="25725" b="1729"/>
          <a:stretch/>
        </p:blipFill>
        <p:spPr>
          <a:xfrm>
            <a:off x="169333" y="228600"/>
            <a:ext cx="8703734" cy="6392333"/>
          </a:xfrm>
          <a:prstGeom prst="rect">
            <a:avLst/>
          </a:prstGeom>
        </p:spPr>
      </p:pic>
    </p:spTree>
    <p:extLst>
      <p:ext uri="{BB962C8B-B14F-4D97-AF65-F5344CB8AC3E}">
        <p14:creationId xmlns:p14="http://schemas.microsoft.com/office/powerpoint/2010/main" val="52691869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idx="4294967295"/>
          </p:nvPr>
        </p:nvSpPr>
        <p:spPr bwMode="auto">
          <a:xfrm>
            <a:off x="457200" y="274638"/>
            <a:ext cx="8229600" cy="1143000"/>
          </a:xfrm>
          <a:prstGeom prst="rect">
            <a:avLst/>
          </a:prstGeom>
          <a:noFill/>
          <a:ln cap="flat" algn="ctr">
            <a:miter lim="800000"/>
            <a:headEnd/>
            <a:tailEnd/>
          </a:ln>
        </p:spPr>
        <p:txBody>
          <a:bodyPr anchor="ctr"/>
          <a:lstStyle/>
          <a:p>
            <a:r>
              <a:rPr lang="en-US" sz="4000" b="1">
                <a:solidFill>
                  <a:srgbClr val="FFFF00"/>
                </a:solidFill>
                <a:effectLst>
                  <a:outerShdw blurRad="38100" dist="38100" dir="2700000" algn="tl">
                    <a:srgbClr val="C0C0C0"/>
                  </a:outerShdw>
                </a:effectLst>
              </a:rPr>
              <a:t>CHECK-OUTS IN NEW GLIDERS</a:t>
            </a:r>
          </a:p>
        </p:txBody>
      </p:sp>
      <p:sp>
        <p:nvSpPr>
          <p:cNvPr id="81923" name="Rectangle 3"/>
          <p:cNvSpPr>
            <a:spLocks noGrp="1" noChangeArrowheads="1"/>
          </p:cNvSpPr>
          <p:nvPr>
            <p:ph type="body" idx="4294967295"/>
          </p:nvPr>
        </p:nvSpPr>
        <p:spPr bwMode="auto">
          <a:xfrm>
            <a:off x="457200" y="1371600"/>
            <a:ext cx="8229600" cy="4525963"/>
          </a:xfrm>
          <a:prstGeom prst="rect">
            <a:avLst/>
          </a:prstGeom>
          <a:noFill/>
          <a:ln cap="flat" algn="ctr">
            <a:miter lim="800000"/>
            <a:headEnd/>
            <a:tailEnd/>
          </a:ln>
        </p:spPr>
        <p:txBody>
          <a:bodyPr/>
          <a:lstStyle/>
          <a:p>
            <a:r>
              <a:rPr lang="it-IT" b="1" dirty="0" err="1">
                <a:solidFill>
                  <a:schemeClr val="bg1"/>
                </a:solidFill>
              </a:rPr>
              <a:t>Tobin</a:t>
            </a:r>
            <a:r>
              <a:rPr lang="it-IT" b="1" dirty="0">
                <a:solidFill>
                  <a:schemeClr val="bg1"/>
                </a:solidFill>
              </a:rPr>
              <a:t> </a:t>
            </a:r>
            <a:r>
              <a:rPr lang="it-IT" b="1" dirty="0" err="1">
                <a:solidFill>
                  <a:schemeClr val="bg1"/>
                </a:solidFill>
              </a:rPr>
              <a:t>Fricke</a:t>
            </a:r>
            <a:r>
              <a:rPr lang="it-IT" b="1" dirty="0">
                <a:solidFill>
                  <a:schemeClr val="bg1"/>
                </a:solidFill>
              </a:rPr>
              <a:t>- </a:t>
            </a:r>
            <a:r>
              <a:rPr lang="it-IT" b="1" dirty="0" err="1">
                <a:solidFill>
                  <a:schemeClr val="bg1"/>
                </a:solidFill>
              </a:rPr>
              <a:t>Grob</a:t>
            </a:r>
            <a:r>
              <a:rPr lang="it-IT" b="1" dirty="0">
                <a:solidFill>
                  <a:schemeClr val="bg1"/>
                </a:solidFill>
              </a:rPr>
              <a:t> 103</a:t>
            </a:r>
          </a:p>
          <a:p>
            <a:r>
              <a:rPr lang="it-IT" b="1" dirty="0">
                <a:solidFill>
                  <a:schemeClr val="bg1"/>
                </a:solidFill>
              </a:rPr>
              <a:t>Mark </a:t>
            </a:r>
            <a:r>
              <a:rPr lang="it-IT" b="1" dirty="0" err="1">
                <a:solidFill>
                  <a:schemeClr val="bg1"/>
                </a:solidFill>
              </a:rPr>
              <a:t>Rogers</a:t>
            </a:r>
            <a:r>
              <a:rPr lang="it-IT" b="1" dirty="0">
                <a:solidFill>
                  <a:schemeClr val="bg1"/>
                </a:solidFill>
              </a:rPr>
              <a:t>- </a:t>
            </a:r>
            <a:r>
              <a:rPr lang="it-IT" b="1" dirty="0" err="1">
                <a:solidFill>
                  <a:schemeClr val="bg1"/>
                </a:solidFill>
              </a:rPr>
              <a:t>Grob</a:t>
            </a:r>
            <a:r>
              <a:rPr lang="it-IT" b="1" dirty="0">
                <a:solidFill>
                  <a:schemeClr val="bg1"/>
                </a:solidFill>
              </a:rPr>
              <a:t> 103, SGS 1-26</a:t>
            </a:r>
          </a:p>
          <a:p>
            <a:r>
              <a:rPr lang="it-IT" b="1" dirty="0">
                <a:solidFill>
                  <a:schemeClr val="bg1"/>
                </a:solidFill>
              </a:rPr>
              <a:t>Todd </a:t>
            </a:r>
            <a:r>
              <a:rPr lang="it-IT" b="1" dirty="0" err="1">
                <a:solidFill>
                  <a:schemeClr val="bg1"/>
                </a:solidFill>
              </a:rPr>
              <a:t>Denman</a:t>
            </a:r>
            <a:r>
              <a:rPr lang="it-IT" b="1" dirty="0">
                <a:solidFill>
                  <a:schemeClr val="bg1"/>
                </a:solidFill>
              </a:rPr>
              <a:t>- </a:t>
            </a:r>
            <a:r>
              <a:rPr lang="it-IT" b="1" dirty="0" err="1">
                <a:solidFill>
                  <a:schemeClr val="bg1"/>
                </a:solidFill>
              </a:rPr>
              <a:t>Grob</a:t>
            </a:r>
            <a:r>
              <a:rPr lang="it-IT" b="1" dirty="0">
                <a:solidFill>
                  <a:schemeClr val="bg1"/>
                </a:solidFill>
              </a:rPr>
              <a:t> 103</a:t>
            </a:r>
          </a:p>
          <a:p>
            <a:r>
              <a:rPr lang="it-IT" b="1" dirty="0" err="1" smtClean="0">
                <a:solidFill>
                  <a:schemeClr val="bg1"/>
                </a:solidFill>
              </a:rPr>
              <a:t>Aki</a:t>
            </a:r>
            <a:r>
              <a:rPr lang="it-IT" b="1" dirty="0" smtClean="0">
                <a:solidFill>
                  <a:schemeClr val="bg1"/>
                </a:solidFill>
              </a:rPr>
              <a:t> </a:t>
            </a:r>
            <a:r>
              <a:rPr lang="it-IT" b="1" dirty="0" err="1" smtClean="0">
                <a:solidFill>
                  <a:schemeClr val="bg1"/>
                </a:solidFill>
              </a:rPr>
              <a:t>Kaniel</a:t>
            </a:r>
            <a:r>
              <a:rPr lang="it-IT" b="1" dirty="0" smtClean="0">
                <a:solidFill>
                  <a:schemeClr val="bg1"/>
                </a:solidFill>
              </a:rPr>
              <a:t>- </a:t>
            </a:r>
            <a:r>
              <a:rPr lang="it-IT" b="1" dirty="0" err="1" smtClean="0">
                <a:solidFill>
                  <a:schemeClr val="bg1"/>
                </a:solidFill>
              </a:rPr>
              <a:t>Grob</a:t>
            </a:r>
            <a:r>
              <a:rPr lang="it-IT" b="1" dirty="0" smtClean="0">
                <a:solidFill>
                  <a:schemeClr val="bg1"/>
                </a:solidFill>
              </a:rPr>
              <a:t> 102, KP</a:t>
            </a:r>
          </a:p>
          <a:p>
            <a:r>
              <a:rPr lang="it-IT" b="1" dirty="0" smtClean="0">
                <a:solidFill>
                  <a:schemeClr val="bg1"/>
                </a:solidFill>
              </a:rPr>
              <a:t>Marton </a:t>
            </a:r>
            <a:r>
              <a:rPr lang="it-IT" b="1" dirty="0" err="1" smtClean="0">
                <a:solidFill>
                  <a:schemeClr val="bg1"/>
                </a:solidFill>
              </a:rPr>
              <a:t>Kun</a:t>
            </a:r>
            <a:r>
              <a:rPr lang="it-IT" b="1" dirty="0" smtClean="0">
                <a:solidFill>
                  <a:schemeClr val="bg1"/>
                </a:solidFill>
              </a:rPr>
              <a:t> </a:t>
            </a:r>
            <a:r>
              <a:rPr lang="it-IT" b="1" dirty="0" err="1" smtClean="0">
                <a:solidFill>
                  <a:schemeClr val="bg1"/>
                </a:solidFill>
              </a:rPr>
              <a:t>Szabo</a:t>
            </a:r>
            <a:r>
              <a:rPr lang="it-IT" b="1" dirty="0" smtClean="0">
                <a:solidFill>
                  <a:schemeClr val="bg1"/>
                </a:solidFill>
              </a:rPr>
              <a:t>- L-33, SGS 1-36, </a:t>
            </a:r>
            <a:r>
              <a:rPr lang="it-IT" b="1" dirty="0" err="1" smtClean="0">
                <a:solidFill>
                  <a:schemeClr val="bg1"/>
                </a:solidFill>
              </a:rPr>
              <a:t>Grob</a:t>
            </a:r>
            <a:r>
              <a:rPr lang="it-IT" b="1" dirty="0" smtClean="0">
                <a:solidFill>
                  <a:schemeClr val="bg1"/>
                </a:solidFill>
              </a:rPr>
              <a:t> 102, KP</a:t>
            </a:r>
          </a:p>
          <a:p>
            <a:r>
              <a:rPr lang="it-IT" b="1" dirty="0" smtClean="0">
                <a:solidFill>
                  <a:schemeClr val="bg1"/>
                </a:solidFill>
              </a:rPr>
              <a:t>Ace Lewis- </a:t>
            </a:r>
            <a:r>
              <a:rPr lang="it-IT" b="1" dirty="0" err="1" smtClean="0">
                <a:solidFill>
                  <a:schemeClr val="bg1"/>
                </a:solidFill>
              </a:rPr>
              <a:t>Grob</a:t>
            </a:r>
            <a:r>
              <a:rPr lang="it-IT" b="1" dirty="0" smtClean="0">
                <a:solidFill>
                  <a:schemeClr val="bg1"/>
                </a:solidFill>
              </a:rPr>
              <a:t> 103, SGS 1-26</a:t>
            </a:r>
          </a:p>
          <a:p>
            <a:r>
              <a:rPr lang="it-IT" b="1" dirty="0" smtClean="0">
                <a:solidFill>
                  <a:schemeClr val="bg1"/>
                </a:solidFill>
              </a:rPr>
              <a:t>Willy </a:t>
            </a:r>
            <a:r>
              <a:rPr lang="it-IT" b="1" dirty="0" err="1" smtClean="0">
                <a:solidFill>
                  <a:schemeClr val="bg1"/>
                </a:solidFill>
              </a:rPr>
              <a:t>Snow</a:t>
            </a:r>
            <a:r>
              <a:rPr lang="it-IT" b="1" dirty="0" smtClean="0">
                <a:solidFill>
                  <a:schemeClr val="bg1"/>
                </a:solidFill>
              </a:rPr>
              <a:t>- DG-300</a:t>
            </a:r>
            <a:endParaRPr lang="it-IT" b="1" dirty="0">
              <a:solidFill>
                <a:schemeClr val="bg1"/>
              </a:solidFill>
            </a:endParaRPr>
          </a:p>
          <a:p>
            <a:pPr marL="0" indent="0">
              <a:buNone/>
            </a:pPr>
            <a:endParaRPr lang="it-IT" b="1" dirty="0" smtClean="0">
              <a:solidFill>
                <a:schemeClr val="bg1"/>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9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192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192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192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192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192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192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idx="4294967295"/>
          </p:nvPr>
        </p:nvSpPr>
        <p:spPr bwMode="auto">
          <a:xfrm>
            <a:off x="457200" y="274638"/>
            <a:ext cx="8229600" cy="1143000"/>
          </a:xfrm>
          <a:prstGeom prst="rect">
            <a:avLst/>
          </a:prstGeom>
          <a:noFill/>
          <a:ln cap="flat" algn="ctr">
            <a:miter lim="800000"/>
            <a:headEnd/>
            <a:tailEnd/>
          </a:ln>
        </p:spPr>
        <p:txBody>
          <a:bodyPr anchor="ctr"/>
          <a:lstStyle/>
          <a:p>
            <a:r>
              <a:rPr lang="en-US" sz="4000" b="1">
                <a:solidFill>
                  <a:srgbClr val="FFFF00"/>
                </a:solidFill>
                <a:effectLst>
                  <a:outerShdw blurRad="38100" dist="38100" dir="2700000" algn="tl">
                    <a:srgbClr val="C0C0C0"/>
                  </a:outerShdw>
                </a:effectLst>
              </a:rPr>
              <a:t>CHECK-OUTS IN NEW GLIDERS</a:t>
            </a:r>
          </a:p>
        </p:txBody>
      </p:sp>
      <p:sp>
        <p:nvSpPr>
          <p:cNvPr id="81923" name="Rectangle 3"/>
          <p:cNvSpPr>
            <a:spLocks noGrp="1" noChangeArrowheads="1"/>
          </p:cNvSpPr>
          <p:nvPr>
            <p:ph type="body" idx="4294967295"/>
          </p:nvPr>
        </p:nvSpPr>
        <p:spPr bwMode="auto">
          <a:xfrm>
            <a:off x="457200" y="1371600"/>
            <a:ext cx="8229600" cy="4525963"/>
          </a:xfrm>
          <a:prstGeom prst="rect">
            <a:avLst/>
          </a:prstGeom>
          <a:noFill/>
          <a:ln cap="flat" algn="ctr">
            <a:miter lim="800000"/>
            <a:headEnd/>
            <a:tailEnd/>
          </a:ln>
        </p:spPr>
        <p:txBody>
          <a:bodyPr/>
          <a:lstStyle/>
          <a:p>
            <a:r>
              <a:rPr lang="it-IT" b="1" dirty="0" smtClean="0">
                <a:solidFill>
                  <a:schemeClr val="bg1"/>
                </a:solidFill>
              </a:rPr>
              <a:t>Tom </a:t>
            </a:r>
            <a:r>
              <a:rPr lang="it-IT" b="1" dirty="0" err="1" smtClean="0">
                <a:solidFill>
                  <a:schemeClr val="bg1"/>
                </a:solidFill>
              </a:rPr>
              <a:t>Anklam</a:t>
            </a:r>
            <a:r>
              <a:rPr lang="it-IT" b="1" dirty="0" smtClean="0">
                <a:solidFill>
                  <a:schemeClr val="bg1"/>
                </a:solidFill>
              </a:rPr>
              <a:t>- L-33, L-23</a:t>
            </a:r>
          </a:p>
          <a:p>
            <a:r>
              <a:rPr lang="it-IT" b="1" dirty="0" smtClean="0">
                <a:solidFill>
                  <a:schemeClr val="bg1"/>
                </a:solidFill>
              </a:rPr>
              <a:t>Simon Vana- </a:t>
            </a:r>
            <a:r>
              <a:rPr lang="it-IT" b="1" dirty="0" err="1" smtClean="0">
                <a:solidFill>
                  <a:schemeClr val="bg1"/>
                </a:solidFill>
              </a:rPr>
              <a:t>Grob</a:t>
            </a:r>
            <a:r>
              <a:rPr lang="it-IT" b="1" dirty="0" smtClean="0">
                <a:solidFill>
                  <a:schemeClr val="bg1"/>
                </a:solidFill>
              </a:rPr>
              <a:t> 103</a:t>
            </a:r>
          </a:p>
          <a:p>
            <a:r>
              <a:rPr lang="it-IT" b="1" dirty="0">
                <a:solidFill>
                  <a:schemeClr val="bg1"/>
                </a:solidFill>
              </a:rPr>
              <a:t>Larry Suter- SGS 2-32</a:t>
            </a:r>
          </a:p>
          <a:p>
            <a:r>
              <a:rPr lang="it-IT" b="1" dirty="0">
                <a:solidFill>
                  <a:schemeClr val="bg1"/>
                </a:solidFill>
              </a:rPr>
              <a:t>Matthew </a:t>
            </a:r>
            <a:r>
              <a:rPr lang="it-IT" b="1" dirty="0" err="1">
                <a:solidFill>
                  <a:schemeClr val="bg1"/>
                </a:solidFill>
              </a:rPr>
              <a:t>Gast</a:t>
            </a:r>
            <a:r>
              <a:rPr lang="it-IT" b="1" dirty="0">
                <a:solidFill>
                  <a:schemeClr val="bg1"/>
                </a:solidFill>
              </a:rPr>
              <a:t>- SGS 2-32</a:t>
            </a:r>
          </a:p>
          <a:p>
            <a:r>
              <a:rPr lang="it-IT" b="1" dirty="0">
                <a:solidFill>
                  <a:schemeClr val="bg1"/>
                </a:solidFill>
              </a:rPr>
              <a:t>Van </a:t>
            </a:r>
            <a:r>
              <a:rPr lang="it-IT" b="1" dirty="0" err="1">
                <a:solidFill>
                  <a:schemeClr val="bg1"/>
                </a:solidFill>
              </a:rPr>
              <a:t>Henson</a:t>
            </a:r>
            <a:r>
              <a:rPr lang="it-IT" b="1" dirty="0">
                <a:solidFill>
                  <a:schemeClr val="bg1"/>
                </a:solidFill>
              </a:rPr>
              <a:t>- SGS 2-32</a:t>
            </a:r>
          </a:p>
          <a:p>
            <a:r>
              <a:rPr lang="it-IT" b="1" dirty="0" smtClean="0">
                <a:solidFill>
                  <a:schemeClr val="bg1"/>
                </a:solidFill>
              </a:rPr>
              <a:t>Brent Davidson- SGS 2-33</a:t>
            </a:r>
            <a:endParaRPr lang="it-IT" b="1" dirty="0">
              <a:solidFill>
                <a:schemeClr val="bg1"/>
              </a:solidFill>
            </a:endParaRPr>
          </a:p>
          <a:p>
            <a:pPr marL="0" indent="0">
              <a:buNone/>
            </a:pPr>
            <a:endParaRPr lang="it-IT" b="1" dirty="0" smtClean="0">
              <a:solidFill>
                <a:schemeClr val="bg1"/>
              </a:solidFill>
            </a:endParaRPr>
          </a:p>
        </p:txBody>
      </p:sp>
    </p:spTree>
    <p:extLst>
      <p:ext uri="{BB962C8B-B14F-4D97-AF65-F5344CB8AC3E}">
        <p14:creationId xmlns:p14="http://schemas.microsoft.com/office/powerpoint/2010/main" val="38293059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9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192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192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192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192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192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idx="4294967295"/>
          </p:nvPr>
        </p:nvSpPr>
        <p:spPr bwMode="auto">
          <a:xfrm>
            <a:off x="457200" y="274638"/>
            <a:ext cx="8229600" cy="1143000"/>
          </a:xfrm>
          <a:prstGeom prst="rect">
            <a:avLst/>
          </a:prstGeom>
          <a:noFill/>
          <a:ln cap="flat" algn="ctr">
            <a:miter lim="800000"/>
            <a:headEnd/>
            <a:tailEnd/>
          </a:ln>
        </p:spPr>
        <p:txBody>
          <a:bodyPr anchor="ctr"/>
          <a:lstStyle/>
          <a:p>
            <a:r>
              <a:rPr lang="en-US" sz="4000" b="1" dirty="0">
                <a:solidFill>
                  <a:srgbClr val="FFFF00"/>
                </a:solidFill>
                <a:effectLst>
                  <a:outerShdw blurRad="38100" dist="38100" dir="2700000" algn="tl">
                    <a:srgbClr val="C0C0C0"/>
                  </a:outerShdw>
                </a:effectLst>
              </a:rPr>
              <a:t>BADGES &amp; BADGE </a:t>
            </a:r>
            <a:r>
              <a:rPr lang="en-US" sz="4000" b="1" dirty="0" smtClean="0">
                <a:solidFill>
                  <a:srgbClr val="FFFF00"/>
                </a:solidFill>
                <a:effectLst>
                  <a:outerShdw blurRad="38100" dist="38100" dir="2700000" algn="tl">
                    <a:srgbClr val="C0C0C0"/>
                  </a:outerShdw>
                </a:effectLst>
              </a:rPr>
              <a:t>LEGS</a:t>
            </a:r>
            <a:endParaRPr lang="en-US" sz="4000" b="1" dirty="0">
              <a:solidFill>
                <a:srgbClr val="FFFF00"/>
              </a:solidFill>
              <a:effectLst>
                <a:outerShdw blurRad="38100" dist="38100" dir="2700000" algn="tl">
                  <a:srgbClr val="C0C0C0"/>
                </a:outerShdw>
              </a:effectLst>
            </a:endParaRPr>
          </a:p>
        </p:txBody>
      </p:sp>
      <p:sp>
        <p:nvSpPr>
          <p:cNvPr id="7171" name="Rectangle 4"/>
          <p:cNvSpPr>
            <a:spLocks noGrp="1" noChangeArrowheads="1"/>
          </p:cNvSpPr>
          <p:nvPr>
            <p:ph type="body" sz="half" idx="4294967295"/>
          </p:nvPr>
        </p:nvSpPr>
        <p:spPr bwMode="auto">
          <a:xfrm>
            <a:off x="533400" y="1219200"/>
            <a:ext cx="8382000" cy="5181600"/>
          </a:xfrm>
          <a:prstGeom prst="rect">
            <a:avLst/>
          </a:prstGeom>
          <a:noFill/>
          <a:ln cap="flat" algn="ctr">
            <a:miter lim="800000"/>
            <a:headEnd/>
            <a:tailEnd/>
          </a:ln>
        </p:spPr>
        <p:txBody>
          <a:bodyPr/>
          <a:lstStyle/>
          <a:p>
            <a:pPr>
              <a:lnSpc>
                <a:spcPct val="90000"/>
              </a:lnSpc>
            </a:pPr>
            <a:r>
              <a:rPr lang="en-US" b="1" dirty="0" smtClean="0">
                <a:solidFill>
                  <a:schemeClr val="bg1"/>
                </a:solidFill>
              </a:rPr>
              <a:t>Dan Colton- </a:t>
            </a:r>
            <a:r>
              <a:rPr lang="en-US" b="1" dirty="0">
                <a:solidFill>
                  <a:srgbClr val="FFFFFF"/>
                </a:solidFill>
              </a:rPr>
              <a:t>Silver Badge #6982 </a:t>
            </a:r>
            <a:endParaRPr lang="en-US" b="1" dirty="0" smtClean="0">
              <a:solidFill>
                <a:srgbClr val="FFFFFF"/>
              </a:solidFill>
            </a:endParaRPr>
          </a:p>
          <a:p>
            <a:pPr>
              <a:lnSpc>
                <a:spcPct val="90000"/>
              </a:lnSpc>
            </a:pPr>
            <a:r>
              <a:rPr lang="en-US" b="1" dirty="0" smtClean="0">
                <a:solidFill>
                  <a:srgbClr val="FFFFFF"/>
                </a:solidFill>
              </a:rPr>
              <a:t>Willy Snow- </a:t>
            </a:r>
            <a:r>
              <a:rPr lang="en-US" b="1" dirty="0">
                <a:solidFill>
                  <a:srgbClr val="FFFFFF"/>
                </a:solidFill>
              </a:rPr>
              <a:t>Silver and Gold Duration (first 10 years ago was nullified by a problem with the recorder)  </a:t>
            </a:r>
            <a:r>
              <a:rPr lang="en-US" b="1" dirty="0" smtClean="0">
                <a:solidFill>
                  <a:srgbClr val="FFFFFF"/>
                </a:solidFill>
              </a:rPr>
              <a:t>Silver </a:t>
            </a:r>
            <a:r>
              <a:rPr lang="en-US" b="1" dirty="0">
                <a:solidFill>
                  <a:srgbClr val="FFFFFF"/>
                </a:solidFill>
              </a:rPr>
              <a:t>Badge and Gold Altitude </a:t>
            </a:r>
            <a:endParaRPr lang="en-US" b="1" dirty="0" smtClean="0">
              <a:solidFill>
                <a:srgbClr val="FFFFFF"/>
              </a:solidFill>
            </a:endParaRPr>
          </a:p>
          <a:p>
            <a:pPr>
              <a:lnSpc>
                <a:spcPct val="90000"/>
              </a:lnSpc>
            </a:pPr>
            <a:r>
              <a:rPr lang="en-US" b="1" dirty="0" err="1" smtClean="0">
                <a:solidFill>
                  <a:srgbClr val="FFFFFF"/>
                </a:solidFill>
              </a:rPr>
              <a:t>Marton</a:t>
            </a:r>
            <a:r>
              <a:rPr lang="en-US" b="1" dirty="0" smtClean="0">
                <a:solidFill>
                  <a:srgbClr val="FFFFFF"/>
                </a:solidFill>
              </a:rPr>
              <a:t> Kun </a:t>
            </a:r>
            <a:r>
              <a:rPr lang="en-US" b="1" dirty="0" err="1" smtClean="0">
                <a:solidFill>
                  <a:srgbClr val="FFFFFF"/>
                </a:solidFill>
              </a:rPr>
              <a:t>Szabo</a:t>
            </a:r>
            <a:r>
              <a:rPr lang="en-US" b="1" dirty="0" smtClean="0">
                <a:solidFill>
                  <a:srgbClr val="FFFFFF"/>
                </a:solidFill>
              </a:rPr>
              <a:t>- </a:t>
            </a:r>
            <a:r>
              <a:rPr lang="en-US" b="1" dirty="0">
                <a:solidFill>
                  <a:srgbClr val="FFFFFF"/>
                </a:solidFill>
              </a:rPr>
              <a:t>Silver duration and altitude at ASI </a:t>
            </a:r>
            <a:endParaRPr lang="en-US" b="1" dirty="0" smtClean="0">
              <a:solidFill>
                <a:srgbClr val="FFFFFF"/>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71">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7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71">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7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idx="4294967295"/>
          </p:nvPr>
        </p:nvSpPr>
        <p:spPr bwMode="auto">
          <a:xfrm>
            <a:off x="457200" y="274638"/>
            <a:ext cx="8229600" cy="1143000"/>
          </a:xfrm>
          <a:prstGeom prst="rect">
            <a:avLst/>
          </a:prstGeom>
          <a:noFill/>
          <a:ln cap="flat" algn="ctr">
            <a:miter lim="800000"/>
            <a:headEnd/>
            <a:tailEnd/>
          </a:ln>
        </p:spPr>
        <p:txBody>
          <a:bodyPr anchor="ctr"/>
          <a:lstStyle/>
          <a:p>
            <a:r>
              <a:rPr lang="en-US" sz="4000" b="1" dirty="0" smtClean="0">
                <a:solidFill>
                  <a:srgbClr val="FFFF00"/>
                </a:solidFill>
                <a:effectLst>
                  <a:outerShdw blurRad="38100" dist="38100" dir="2700000" algn="tl">
                    <a:srgbClr val="C0C0C0"/>
                  </a:outerShdw>
                </a:effectLst>
              </a:rPr>
              <a:t>Camps</a:t>
            </a:r>
            <a:endParaRPr lang="en-US" sz="4000" b="1" dirty="0">
              <a:solidFill>
                <a:srgbClr val="FFFF00"/>
              </a:solidFill>
              <a:effectLst>
                <a:outerShdw blurRad="38100" dist="38100" dir="2700000" algn="tl">
                  <a:srgbClr val="C0C0C0"/>
                </a:outerShdw>
              </a:effectLst>
            </a:endParaRPr>
          </a:p>
        </p:txBody>
      </p:sp>
      <p:sp>
        <p:nvSpPr>
          <p:cNvPr id="8195" name="Rectangle 3"/>
          <p:cNvSpPr>
            <a:spLocks noGrp="1" noChangeArrowheads="1"/>
          </p:cNvSpPr>
          <p:nvPr>
            <p:ph type="body" idx="4294967295"/>
          </p:nvPr>
        </p:nvSpPr>
        <p:spPr bwMode="auto">
          <a:xfrm>
            <a:off x="381000" y="1295400"/>
            <a:ext cx="8458200" cy="4525963"/>
          </a:xfrm>
          <a:prstGeom prst="rect">
            <a:avLst/>
          </a:prstGeom>
          <a:noFill/>
          <a:ln cap="flat" algn="ctr">
            <a:miter lim="800000"/>
            <a:headEnd/>
            <a:tailEnd/>
          </a:ln>
        </p:spPr>
        <p:txBody>
          <a:bodyPr/>
          <a:lstStyle/>
          <a:p>
            <a:r>
              <a:rPr lang="en-US" b="1" dirty="0" err="1">
                <a:solidFill>
                  <a:schemeClr val="bg1"/>
                </a:solidFill>
              </a:rPr>
              <a:t>Maja</a:t>
            </a:r>
            <a:r>
              <a:rPr lang="en-US" b="1" dirty="0">
                <a:solidFill>
                  <a:schemeClr val="bg1"/>
                </a:solidFill>
              </a:rPr>
              <a:t> </a:t>
            </a:r>
            <a:r>
              <a:rPr lang="en-US" b="1" dirty="0" err="1">
                <a:solidFill>
                  <a:schemeClr val="bg1"/>
                </a:solidFill>
              </a:rPr>
              <a:t>Djurisic</a:t>
            </a:r>
            <a:r>
              <a:rPr lang="en-US" b="1" dirty="0">
                <a:solidFill>
                  <a:schemeClr val="bg1"/>
                </a:solidFill>
              </a:rPr>
              <a:t>- </a:t>
            </a:r>
            <a:r>
              <a:rPr lang="en-US" b="1" dirty="0" smtClean="0">
                <a:solidFill>
                  <a:schemeClr val="bg1"/>
                </a:solidFill>
              </a:rPr>
              <a:t>Co-organizer of WSPA in Minden</a:t>
            </a:r>
          </a:p>
          <a:p>
            <a:r>
              <a:rPr lang="en-US" b="1" dirty="0" smtClean="0">
                <a:solidFill>
                  <a:schemeClr val="bg1"/>
                </a:solidFill>
              </a:rPr>
              <a:t>Marianne Guerin- WSPA Minden</a:t>
            </a:r>
          </a:p>
          <a:p>
            <a:r>
              <a:rPr lang="en-US" b="1" dirty="0" smtClean="0">
                <a:solidFill>
                  <a:schemeClr val="bg1"/>
                </a:solidFill>
              </a:rPr>
              <a:t>Buzz Graves- WSPA Minden</a:t>
            </a:r>
          </a:p>
          <a:p>
            <a:r>
              <a:rPr lang="en-US" b="1" dirty="0" smtClean="0">
                <a:solidFill>
                  <a:schemeClr val="bg1"/>
                </a:solidFill>
              </a:rPr>
              <a:t>Dale Roberts- WSPA Minden</a:t>
            </a:r>
            <a:endParaRPr lang="en-US" b="1" dirty="0">
              <a:solidFill>
                <a:schemeClr val="bg1"/>
              </a:solidFill>
            </a:endParaRPr>
          </a:p>
          <a:p>
            <a:r>
              <a:rPr lang="en-US" b="1" dirty="0" smtClean="0">
                <a:solidFill>
                  <a:schemeClr val="bg1"/>
                </a:solidFill>
              </a:rPr>
              <a:t>Andrew Chant- XC Camp</a:t>
            </a:r>
          </a:p>
          <a:p>
            <a:r>
              <a:rPr lang="en-US" b="1" dirty="0">
                <a:solidFill>
                  <a:schemeClr val="bg1"/>
                </a:solidFill>
              </a:rPr>
              <a:t>Buzz Graves- </a:t>
            </a:r>
            <a:r>
              <a:rPr lang="en-US" b="1" dirty="0" smtClean="0">
                <a:solidFill>
                  <a:schemeClr val="bg1"/>
                </a:solidFill>
              </a:rPr>
              <a:t>11</a:t>
            </a:r>
            <a:r>
              <a:rPr lang="en-US" b="1" baseline="30000" dirty="0" smtClean="0">
                <a:solidFill>
                  <a:schemeClr val="bg1"/>
                </a:solidFill>
              </a:rPr>
              <a:t>th</a:t>
            </a:r>
            <a:r>
              <a:rPr lang="en-US" b="1" dirty="0" smtClean="0">
                <a:solidFill>
                  <a:schemeClr val="bg1"/>
                </a:solidFill>
              </a:rPr>
              <a:t> </a:t>
            </a:r>
            <a:r>
              <a:rPr lang="en-US" b="1" dirty="0">
                <a:solidFill>
                  <a:schemeClr val="bg1"/>
                </a:solidFill>
              </a:rPr>
              <a:t>year as lead pilot at XC </a:t>
            </a:r>
            <a:r>
              <a:rPr lang="en-US" b="1" dirty="0" smtClean="0">
                <a:solidFill>
                  <a:schemeClr val="bg1"/>
                </a:solidFill>
              </a:rPr>
              <a:t>Camp</a:t>
            </a:r>
            <a:endParaRPr lang="en-US" b="1" dirty="0">
              <a:solidFill>
                <a:schemeClr val="bg1"/>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19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19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19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19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19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idx="4294967295"/>
          </p:nvPr>
        </p:nvSpPr>
        <p:spPr bwMode="auto">
          <a:xfrm>
            <a:off x="457200" y="274638"/>
            <a:ext cx="8229600" cy="1143000"/>
          </a:xfrm>
          <a:prstGeom prst="rect">
            <a:avLst/>
          </a:prstGeom>
          <a:noFill/>
          <a:ln cap="flat" algn="ctr">
            <a:miter lim="800000"/>
            <a:headEnd/>
            <a:tailEnd/>
          </a:ln>
        </p:spPr>
        <p:txBody>
          <a:bodyPr anchor="ctr"/>
          <a:lstStyle/>
          <a:p>
            <a:r>
              <a:rPr lang="en-US" sz="4000" b="1" dirty="0" smtClean="0">
                <a:solidFill>
                  <a:srgbClr val="FFFF00"/>
                </a:solidFill>
                <a:effectLst>
                  <a:outerShdw blurRad="38100" dist="38100" dir="2700000" algn="tl">
                    <a:srgbClr val="C0C0C0"/>
                  </a:outerShdw>
                </a:effectLst>
              </a:rPr>
              <a:t>Camps (continued)</a:t>
            </a:r>
            <a:endParaRPr lang="en-US" sz="4000" b="1" dirty="0">
              <a:solidFill>
                <a:srgbClr val="FFFF00"/>
              </a:solidFill>
              <a:effectLst>
                <a:outerShdw blurRad="38100" dist="38100" dir="2700000" algn="tl">
                  <a:srgbClr val="C0C0C0"/>
                </a:outerShdw>
              </a:effectLst>
            </a:endParaRPr>
          </a:p>
        </p:txBody>
      </p:sp>
      <p:sp>
        <p:nvSpPr>
          <p:cNvPr id="8195" name="Rectangle 3"/>
          <p:cNvSpPr>
            <a:spLocks noGrp="1" noChangeArrowheads="1"/>
          </p:cNvSpPr>
          <p:nvPr>
            <p:ph type="body" idx="4294967295"/>
          </p:nvPr>
        </p:nvSpPr>
        <p:spPr bwMode="auto">
          <a:xfrm>
            <a:off x="381000" y="1295400"/>
            <a:ext cx="8610600" cy="4525963"/>
          </a:xfrm>
          <a:prstGeom prst="rect">
            <a:avLst/>
          </a:prstGeom>
          <a:noFill/>
          <a:ln cap="flat" algn="ctr">
            <a:miter lim="800000"/>
            <a:headEnd/>
            <a:tailEnd/>
          </a:ln>
        </p:spPr>
        <p:txBody>
          <a:bodyPr/>
          <a:lstStyle/>
          <a:p>
            <a:r>
              <a:rPr lang="en-US" b="1" dirty="0" smtClean="0">
                <a:solidFill>
                  <a:schemeClr val="bg1"/>
                </a:solidFill>
              </a:rPr>
              <a:t>Tom </a:t>
            </a:r>
            <a:r>
              <a:rPr lang="en-US" b="1" dirty="0" err="1">
                <a:solidFill>
                  <a:schemeClr val="bg1"/>
                </a:solidFill>
              </a:rPr>
              <a:t>Anklam</a:t>
            </a:r>
            <a:r>
              <a:rPr lang="en-US" b="1" dirty="0">
                <a:solidFill>
                  <a:schemeClr val="bg1"/>
                </a:solidFill>
              </a:rPr>
              <a:t>- Thermal Camp</a:t>
            </a:r>
          </a:p>
          <a:p>
            <a:r>
              <a:rPr lang="en-US" b="1" dirty="0" err="1">
                <a:solidFill>
                  <a:schemeClr val="bg1"/>
                </a:solidFill>
              </a:rPr>
              <a:t>Marton</a:t>
            </a:r>
            <a:r>
              <a:rPr lang="en-US" b="1" dirty="0">
                <a:solidFill>
                  <a:schemeClr val="bg1"/>
                </a:solidFill>
              </a:rPr>
              <a:t> Kun </a:t>
            </a:r>
            <a:r>
              <a:rPr lang="en-US" b="1" dirty="0" err="1">
                <a:solidFill>
                  <a:schemeClr val="bg1"/>
                </a:solidFill>
              </a:rPr>
              <a:t>Szabo</a:t>
            </a:r>
            <a:r>
              <a:rPr lang="en-US" b="1" dirty="0">
                <a:solidFill>
                  <a:schemeClr val="bg1"/>
                </a:solidFill>
              </a:rPr>
              <a:t>- Thermal Camp</a:t>
            </a:r>
          </a:p>
          <a:p>
            <a:r>
              <a:rPr lang="en-US" b="1" dirty="0">
                <a:solidFill>
                  <a:schemeClr val="bg1"/>
                </a:solidFill>
              </a:rPr>
              <a:t>Aki </a:t>
            </a:r>
            <a:r>
              <a:rPr lang="en-US" b="1" dirty="0" err="1">
                <a:solidFill>
                  <a:schemeClr val="bg1"/>
                </a:solidFill>
              </a:rPr>
              <a:t>Kaniel</a:t>
            </a:r>
            <a:r>
              <a:rPr lang="en-US" b="1" dirty="0">
                <a:solidFill>
                  <a:schemeClr val="bg1"/>
                </a:solidFill>
              </a:rPr>
              <a:t>- Thermal Camp</a:t>
            </a:r>
          </a:p>
          <a:p>
            <a:r>
              <a:rPr lang="en-US" b="1" dirty="0">
                <a:solidFill>
                  <a:schemeClr val="bg1"/>
                </a:solidFill>
              </a:rPr>
              <a:t>John Scott- Assistant Director and Chief Tow Pilot at Thermal Camp</a:t>
            </a:r>
          </a:p>
          <a:p>
            <a:r>
              <a:rPr lang="en-US" b="1" dirty="0">
                <a:solidFill>
                  <a:schemeClr val="bg1"/>
                </a:solidFill>
              </a:rPr>
              <a:t>Larry Suter- Director of Thermal </a:t>
            </a:r>
            <a:r>
              <a:rPr lang="en-US" b="1" dirty="0" smtClean="0">
                <a:solidFill>
                  <a:schemeClr val="bg1"/>
                </a:solidFill>
              </a:rPr>
              <a:t>Camp</a:t>
            </a:r>
          </a:p>
          <a:p>
            <a:r>
              <a:rPr lang="en-US" b="1" dirty="0" smtClean="0">
                <a:solidFill>
                  <a:schemeClr val="bg1"/>
                </a:solidFill>
              </a:rPr>
              <a:t>Marianne Guerin- Bishop Encampment</a:t>
            </a:r>
            <a:endParaRPr lang="en-US" b="1" dirty="0">
              <a:solidFill>
                <a:schemeClr val="bg1"/>
              </a:solidFill>
            </a:endParaRPr>
          </a:p>
          <a:p>
            <a:r>
              <a:rPr lang="en-US" b="1" dirty="0" smtClean="0">
                <a:solidFill>
                  <a:schemeClr val="bg1"/>
                </a:solidFill>
              </a:rPr>
              <a:t>Larry </a:t>
            </a:r>
            <a:r>
              <a:rPr lang="en-US" b="1" dirty="0">
                <a:solidFill>
                  <a:schemeClr val="bg1"/>
                </a:solidFill>
              </a:rPr>
              <a:t>Suter- Bishop Encampment</a:t>
            </a:r>
          </a:p>
          <a:p>
            <a:endParaRPr lang="en-US" b="1" dirty="0">
              <a:solidFill>
                <a:schemeClr val="bg1"/>
              </a:solidFill>
            </a:endParaRPr>
          </a:p>
          <a:p>
            <a:endParaRPr lang="en-US" b="1" dirty="0" smtClean="0">
              <a:solidFill>
                <a:schemeClr val="bg1"/>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19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19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19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19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19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19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idx="4294967295"/>
          </p:nvPr>
        </p:nvSpPr>
        <p:spPr bwMode="auto">
          <a:xfrm>
            <a:off x="457200" y="274638"/>
            <a:ext cx="8229600" cy="1143000"/>
          </a:xfrm>
          <a:prstGeom prst="rect">
            <a:avLst/>
          </a:prstGeom>
          <a:noFill/>
          <a:ln cap="flat" algn="ctr">
            <a:miter lim="800000"/>
            <a:headEnd/>
            <a:tailEnd/>
          </a:ln>
        </p:spPr>
        <p:txBody>
          <a:bodyPr anchor="ctr"/>
          <a:lstStyle/>
          <a:p>
            <a:r>
              <a:rPr lang="en-US" sz="4000" b="1">
                <a:solidFill>
                  <a:srgbClr val="FFFF00"/>
                </a:solidFill>
                <a:effectLst>
                  <a:outerShdw blurRad="38100" dist="38100" dir="2700000" algn="tl">
                    <a:srgbClr val="C0C0C0"/>
                  </a:outerShdw>
                </a:effectLst>
              </a:rPr>
              <a:t>FLIGHTS AT NEW GLIDER SITES</a:t>
            </a:r>
          </a:p>
        </p:txBody>
      </p:sp>
      <p:sp>
        <p:nvSpPr>
          <p:cNvPr id="82947" name="Rectangle 3"/>
          <p:cNvSpPr>
            <a:spLocks noGrp="1" noChangeArrowheads="1"/>
          </p:cNvSpPr>
          <p:nvPr>
            <p:ph type="body" idx="4294967295"/>
          </p:nvPr>
        </p:nvSpPr>
        <p:spPr bwMode="auto">
          <a:xfrm>
            <a:off x="457200" y="1371600"/>
            <a:ext cx="8229600" cy="4525963"/>
          </a:xfrm>
          <a:prstGeom prst="rect">
            <a:avLst/>
          </a:prstGeom>
          <a:noFill/>
          <a:ln cap="flat" algn="ctr">
            <a:miter lim="800000"/>
            <a:headEnd/>
            <a:tailEnd/>
          </a:ln>
        </p:spPr>
        <p:txBody>
          <a:bodyPr/>
          <a:lstStyle/>
          <a:p>
            <a:r>
              <a:rPr lang="en-US" b="1" dirty="0" smtClean="0">
                <a:solidFill>
                  <a:schemeClr val="bg1"/>
                </a:solidFill>
              </a:rPr>
              <a:t>Aki </a:t>
            </a:r>
            <a:r>
              <a:rPr lang="en-US" b="1" dirty="0" err="1" smtClean="0">
                <a:solidFill>
                  <a:schemeClr val="bg1"/>
                </a:solidFill>
              </a:rPr>
              <a:t>Kaniel</a:t>
            </a:r>
            <a:r>
              <a:rPr lang="en-US" b="1" dirty="0" smtClean="0">
                <a:solidFill>
                  <a:schemeClr val="bg1"/>
                </a:solidFill>
              </a:rPr>
              <a:t>- Air Sailing, KMEV, KTRK</a:t>
            </a:r>
          </a:p>
          <a:p>
            <a:r>
              <a:rPr lang="en-US" b="1" dirty="0" smtClean="0">
                <a:solidFill>
                  <a:schemeClr val="bg1"/>
                </a:solidFill>
              </a:rPr>
              <a:t>Dan Colton- Hollister, Tracy and </a:t>
            </a:r>
            <a:r>
              <a:rPr lang="en-US" b="1" dirty="0" err="1" smtClean="0">
                <a:solidFill>
                  <a:schemeClr val="bg1"/>
                </a:solidFill>
              </a:rPr>
              <a:t>Panoche</a:t>
            </a:r>
            <a:endParaRPr lang="en-US" b="1" dirty="0" smtClean="0">
              <a:solidFill>
                <a:schemeClr val="bg1"/>
              </a:solidFill>
            </a:endParaRPr>
          </a:p>
          <a:p>
            <a:r>
              <a:rPr lang="en-US" b="1" dirty="0" smtClean="0">
                <a:solidFill>
                  <a:schemeClr val="bg1"/>
                </a:solidFill>
              </a:rPr>
              <a:t>Dale Roberts- Minden, </a:t>
            </a:r>
            <a:r>
              <a:rPr lang="en-US" b="1" dirty="0" err="1" smtClean="0">
                <a:solidFill>
                  <a:schemeClr val="bg1"/>
                </a:solidFill>
              </a:rPr>
              <a:t>Omarama</a:t>
            </a:r>
            <a:r>
              <a:rPr lang="en-US" b="1" dirty="0" smtClean="0">
                <a:solidFill>
                  <a:schemeClr val="bg1"/>
                </a:solidFill>
              </a:rPr>
              <a:t>, Hollister (tow pilot)</a:t>
            </a:r>
          </a:p>
          <a:p>
            <a:r>
              <a:rPr lang="en-US" b="1" dirty="0" err="1" smtClean="0">
                <a:solidFill>
                  <a:schemeClr val="bg1"/>
                </a:solidFill>
              </a:rPr>
              <a:t>Marton</a:t>
            </a:r>
            <a:r>
              <a:rPr lang="en-US" b="1" dirty="0" smtClean="0">
                <a:solidFill>
                  <a:schemeClr val="bg1"/>
                </a:solidFill>
              </a:rPr>
              <a:t> Kun </a:t>
            </a:r>
            <a:r>
              <a:rPr lang="en-US" b="1" dirty="0" err="1" smtClean="0">
                <a:solidFill>
                  <a:schemeClr val="bg1"/>
                </a:solidFill>
              </a:rPr>
              <a:t>Szabo</a:t>
            </a:r>
            <a:r>
              <a:rPr lang="en-US" b="1" dirty="0" smtClean="0">
                <a:solidFill>
                  <a:schemeClr val="bg1"/>
                </a:solidFill>
              </a:rPr>
              <a:t>- Air Sailing</a:t>
            </a:r>
          </a:p>
          <a:p>
            <a:endParaRPr lang="en-US" b="1" dirty="0" smtClean="0">
              <a:solidFill>
                <a:schemeClr val="bg1"/>
              </a:solidFill>
            </a:endParaRPr>
          </a:p>
          <a:p>
            <a:endParaRPr lang="en-US" b="1" dirty="0" smtClean="0">
              <a:solidFill>
                <a:schemeClr val="bg1"/>
              </a:solidFill>
            </a:endParaRPr>
          </a:p>
          <a:p>
            <a:endParaRPr lang="en-US" b="1" dirty="0" smtClean="0">
              <a:solidFill>
                <a:schemeClr val="bg1"/>
              </a:solidFill>
            </a:endParaRPr>
          </a:p>
          <a:p>
            <a:endParaRPr lang="en-US" b="1" dirty="0" smtClean="0">
              <a:solidFill>
                <a:schemeClr val="bg1"/>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29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294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294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294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7"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idx="4294967295"/>
          </p:nvPr>
        </p:nvSpPr>
        <p:spPr bwMode="auto">
          <a:xfrm>
            <a:off x="457200" y="274638"/>
            <a:ext cx="8229600" cy="1143000"/>
          </a:xfrm>
          <a:prstGeom prst="rect">
            <a:avLst/>
          </a:prstGeom>
          <a:noFill/>
          <a:ln cap="flat" algn="ctr">
            <a:miter lim="800000"/>
            <a:headEnd/>
            <a:tailEnd/>
          </a:ln>
        </p:spPr>
        <p:txBody>
          <a:bodyPr anchor="ctr"/>
          <a:lstStyle/>
          <a:p>
            <a:r>
              <a:rPr lang="en-US" sz="4000" b="1" dirty="0">
                <a:solidFill>
                  <a:srgbClr val="FFFF00"/>
                </a:solidFill>
                <a:effectLst>
                  <a:outerShdw blurRad="38100" dist="38100" dir="2700000" algn="tl">
                    <a:srgbClr val="C0C0C0"/>
                  </a:outerShdw>
                </a:effectLst>
              </a:rPr>
              <a:t>FLIGHTS AT NEW GLIDER </a:t>
            </a:r>
            <a:r>
              <a:rPr lang="en-US" sz="4000" b="1" dirty="0" smtClean="0">
                <a:solidFill>
                  <a:srgbClr val="FFFF00"/>
                </a:solidFill>
                <a:effectLst>
                  <a:outerShdw blurRad="38100" dist="38100" dir="2700000" algn="tl">
                    <a:srgbClr val="C0C0C0"/>
                  </a:outerShdw>
                </a:effectLst>
              </a:rPr>
              <a:t>SITES (page 2)</a:t>
            </a:r>
            <a:endParaRPr lang="en-US" sz="4000" b="1" dirty="0">
              <a:solidFill>
                <a:srgbClr val="FFFF00"/>
              </a:solidFill>
              <a:effectLst>
                <a:outerShdw blurRad="38100" dist="38100" dir="2700000" algn="tl">
                  <a:srgbClr val="C0C0C0"/>
                </a:outerShdw>
              </a:effectLst>
            </a:endParaRPr>
          </a:p>
        </p:txBody>
      </p:sp>
      <p:sp>
        <p:nvSpPr>
          <p:cNvPr id="82947" name="Rectangle 3"/>
          <p:cNvSpPr>
            <a:spLocks noGrp="1" noChangeArrowheads="1"/>
          </p:cNvSpPr>
          <p:nvPr>
            <p:ph type="body" idx="4294967295"/>
          </p:nvPr>
        </p:nvSpPr>
        <p:spPr bwMode="auto">
          <a:xfrm>
            <a:off x="457200" y="1600200"/>
            <a:ext cx="8458200" cy="4525963"/>
          </a:xfrm>
          <a:prstGeom prst="rect">
            <a:avLst/>
          </a:prstGeom>
          <a:noFill/>
          <a:ln cap="flat" algn="ctr">
            <a:miter lim="800000"/>
            <a:headEnd/>
            <a:tailEnd/>
          </a:ln>
        </p:spPr>
        <p:txBody>
          <a:bodyPr/>
          <a:lstStyle/>
          <a:p>
            <a:r>
              <a:rPr lang="en-US" b="1" dirty="0">
                <a:solidFill>
                  <a:schemeClr val="bg1"/>
                </a:solidFill>
              </a:rPr>
              <a:t>Willy Snow- </a:t>
            </a:r>
            <a:r>
              <a:rPr lang="en-US" b="1" dirty="0" smtClean="0">
                <a:solidFill>
                  <a:schemeClr val="bg1"/>
                </a:solidFill>
              </a:rPr>
              <a:t>Susanville </a:t>
            </a:r>
            <a:r>
              <a:rPr lang="en-US" b="1" dirty="0">
                <a:solidFill>
                  <a:schemeClr val="bg1"/>
                </a:solidFill>
              </a:rPr>
              <a:t>(land then TO), </a:t>
            </a:r>
            <a:r>
              <a:rPr lang="en-US" b="1" dirty="0" err="1">
                <a:solidFill>
                  <a:schemeClr val="bg1"/>
                </a:solidFill>
              </a:rPr>
              <a:t>Panoche</a:t>
            </a:r>
            <a:r>
              <a:rPr lang="en-US" b="1" dirty="0">
                <a:solidFill>
                  <a:schemeClr val="bg1"/>
                </a:solidFill>
              </a:rPr>
              <a:t>, Hollister</a:t>
            </a:r>
          </a:p>
          <a:p>
            <a:r>
              <a:rPr lang="en-US" b="1" dirty="0">
                <a:solidFill>
                  <a:schemeClr val="bg1"/>
                </a:solidFill>
              </a:rPr>
              <a:t>Tom </a:t>
            </a:r>
            <a:r>
              <a:rPr lang="en-US" b="1" dirty="0" err="1">
                <a:solidFill>
                  <a:schemeClr val="bg1"/>
                </a:solidFill>
              </a:rPr>
              <a:t>Anklam</a:t>
            </a:r>
            <a:r>
              <a:rPr lang="en-US" b="1" dirty="0">
                <a:solidFill>
                  <a:schemeClr val="bg1"/>
                </a:solidFill>
              </a:rPr>
              <a:t>- Air Sailing</a:t>
            </a:r>
          </a:p>
          <a:p>
            <a:r>
              <a:rPr lang="en-US" b="1" dirty="0" smtClean="0">
                <a:solidFill>
                  <a:schemeClr val="bg1"/>
                </a:solidFill>
              </a:rPr>
              <a:t>Marianne Guerin- Hollister, Truckee, Bishop</a:t>
            </a:r>
            <a:endParaRPr lang="en-US" b="1" dirty="0">
              <a:solidFill>
                <a:schemeClr val="bg1"/>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29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294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294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idx="4294967295"/>
          </p:nvPr>
        </p:nvSpPr>
        <p:spPr bwMode="auto">
          <a:xfrm>
            <a:off x="457200" y="-152400"/>
            <a:ext cx="8229600" cy="1143000"/>
          </a:xfrm>
          <a:prstGeom prst="rect">
            <a:avLst/>
          </a:prstGeom>
          <a:noFill/>
          <a:ln cap="flat" algn="ctr">
            <a:miter lim="800000"/>
            <a:headEnd/>
            <a:tailEnd/>
          </a:ln>
        </p:spPr>
        <p:txBody>
          <a:bodyPr anchor="ctr"/>
          <a:lstStyle/>
          <a:p>
            <a:r>
              <a:rPr lang="en-US" sz="4000" b="1" dirty="0" smtClean="0">
                <a:solidFill>
                  <a:srgbClr val="FFFF00"/>
                </a:solidFill>
                <a:effectLst>
                  <a:outerShdw blurRad="38100" dist="38100" dir="2700000" algn="tl">
                    <a:srgbClr val="C0C0C0"/>
                  </a:outerShdw>
                </a:effectLst>
              </a:rPr>
              <a:t>BESTS/MEMORABLE </a:t>
            </a:r>
            <a:r>
              <a:rPr lang="en-US" sz="4000" b="1" dirty="0">
                <a:solidFill>
                  <a:srgbClr val="FFFF00"/>
                </a:solidFill>
                <a:effectLst>
                  <a:outerShdw blurRad="38100" dist="38100" dir="2700000" algn="tl">
                    <a:srgbClr val="C0C0C0"/>
                  </a:outerShdw>
                </a:effectLst>
              </a:rPr>
              <a:t>in </a:t>
            </a:r>
            <a:r>
              <a:rPr lang="en-US" sz="4000" b="1" dirty="0" smtClean="0">
                <a:solidFill>
                  <a:srgbClr val="FFFF00"/>
                </a:solidFill>
                <a:effectLst>
                  <a:outerShdw blurRad="38100" dist="38100" dir="2700000" algn="tl">
                    <a:srgbClr val="C0C0C0"/>
                  </a:outerShdw>
                </a:effectLst>
              </a:rPr>
              <a:t>2015</a:t>
            </a:r>
            <a:endParaRPr lang="en-US" sz="4000" b="1" dirty="0">
              <a:solidFill>
                <a:srgbClr val="FFFF00"/>
              </a:solidFill>
              <a:effectLst>
                <a:outerShdw blurRad="38100" dist="38100" dir="2700000" algn="tl">
                  <a:srgbClr val="C0C0C0"/>
                </a:outerShdw>
              </a:effectLst>
            </a:endParaRPr>
          </a:p>
        </p:txBody>
      </p:sp>
      <p:sp>
        <p:nvSpPr>
          <p:cNvPr id="84995" name="Rectangle 3"/>
          <p:cNvSpPr>
            <a:spLocks noGrp="1" noChangeArrowheads="1"/>
          </p:cNvSpPr>
          <p:nvPr>
            <p:ph type="body" idx="4294967295"/>
          </p:nvPr>
        </p:nvSpPr>
        <p:spPr bwMode="auto">
          <a:xfrm>
            <a:off x="228600" y="914400"/>
            <a:ext cx="8915400" cy="4525963"/>
          </a:xfrm>
          <a:prstGeom prst="rect">
            <a:avLst/>
          </a:prstGeom>
          <a:noFill/>
          <a:ln cap="flat" algn="ctr">
            <a:miter lim="800000"/>
            <a:headEnd/>
            <a:tailEnd/>
          </a:ln>
        </p:spPr>
        <p:txBody>
          <a:bodyPr/>
          <a:lstStyle/>
          <a:p>
            <a:pPr>
              <a:lnSpc>
                <a:spcPct val="80000"/>
              </a:lnSpc>
            </a:pPr>
            <a:r>
              <a:rPr lang="en-US" sz="2800" b="1" dirty="0" smtClean="0">
                <a:solidFill>
                  <a:schemeClr val="bg1"/>
                </a:solidFill>
              </a:rPr>
              <a:t>Aki </a:t>
            </a:r>
            <a:r>
              <a:rPr lang="en-US" sz="2800" b="1" dirty="0" err="1" smtClean="0">
                <a:solidFill>
                  <a:schemeClr val="bg1"/>
                </a:solidFill>
              </a:rPr>
              <a:t>Kaniel</a:t>
            </a:r>
            <a:r>
              <a:rPr lang="en-US" sz="2800" b="1" dirty="0" smtClean="0">
                <a:solidFill>
                  <a:schemeClr val="bg1"/>
                </a:solidFill>
              </a:rPr>
              <a:t>- </a:t>
            </a:r>
            <a:r>
              <a:rPr lang="en-US" sz="2800" b="1" dirty="0">
                <a:solidFill>
                  <a:srgbClr val="FFFFFF"/>
                </a:solidFill>
              </a:rPr>
              <a:t>3 hour flights in the Sierras to altitude of up to of 15,000 </a:t>
            </a:r>
            <a:r>
              <a:rPr lang="en-US" sz="2800" b="1" dirty="0" smtClean="0">
                <a:solidFill>
                  <a:srgbClr val="FFFFFF"/>
                </a:solidFill>
              </a:rPr>
              <a:t>   </a:t>
            </a:r>
          </a:p>
          <a:p>
            <a:pPr>
              <a:lnSpc>
                <a:spcPct val="80000"/>
              </a:lnSpc>
            </a:pPr>
            <a:r>
              <a:rPr lang="en-US" sz="2800" b="1" dirty="0">
                <a:solidFill>
                  <a:srgbClr val="FFFFFF"/>
                </a:solidFill>
              </a:rPr>
              <a:t>Ace Lewis- I started receiving instruction in October this year, and really got hooked. </a:t>
            </a:r>
            <a:r>
              <a:rPr lang="en-US" sz="2800" b="1" dirty="0" smtClean="0">
                <a:solidFill>
                  <a:srgbClr val="FFFFFF"/>
                </a:solidFill>
              </a:rPr>
              <a:t>                                                    </a:t>
            </a:r>
          </a:p>
          <a:p>
            <a:pPr>
              <a:lnSpc>
                <a:spcPct val="80000"/>
              </a:lnSpc>
            </a:pPr>
            <a:r>
              <a:rPr lang="en-US" sz="2800" b="1" dirty="0" smtClean="0">
                <a:solidFill>
                  <a:srgbClr val="FFFFFF"/>
                </a:solidFill>
              </a:rPr>
              <a:t>Paul MacDonald- </a:t>
            </a:r>
            <a:r>
              <a:rPr lang="en-US" sz="2800" b="1" dirty="0">
                <a:solidFill>
                  <a:srgbClr val="FFFFFF"/>
                </a:solidFill>
              </a:rPr>
              <a:t>I mostly enjoyed sorties with my family.  As you know, my older son Ryan got an introduction to soaring at NCSA in the Spring.  He then went on to his First Solo at the Air Force Academy during the Summer. </a:t>
            </a:r>
            <a:endParaRPr lang="en-US" sz="2800" b="1" dirty="0" smtClean="0">
              <a:solidFill>
                <a:srgbClr val="FFFFFF"/>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49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499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499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idx="4294967295"/>
          </p:nvPr>
        </p:nvSpPr>
        <p:spPr bwMode="auto">
          <a:xfrm>
            <a:off x="228600" y="2362200"/>
            <a:ext cx="8229600" cy="1143000"/>
          </a:xfrm>
          <a:prstGeom prst="rect">
            <a:avLst/>
          </a:prstGeom>
          <a:noFill/>
          <a:ln>
            <a:solidFill>
              <a:srgbClr val="000000"/>
            </a:solidFill>
            <a:miter lim="800000"/>
            <a:headEnd/>
            <a:tailEnd/>
          </a:ln>
        </p:spPr>
        <p:txBody>
          <a:bodyPr anchor="ctr"/>
          <a:lstStyle/>
          <a:p>
            <a:r>
              <a:rPr lang="en-US" sz="4000" b="1" dirty="0" smtClean="0">
                <a:solidFill>
                  <a:srgbClr val="FFFF00"/>
                </a:solidFill>
                <a:effectLst>
                  <a:outerShdw blurRad="38100" dist="38100" dir="2700000" algn="tl">
                    <a:srgbClr val="C0C0C0"/>
                  </a:outerShdw>
                </a:effectLst>
              </a:rPr>
              <a:t>Member Achievements and Milestones in 2016</a:t>
            </a:r>
            <a:br>
              <a:rPr lang="en-US" sz="4000" b="1" dirty="0" smtClean="0">
                <a:solidFill>
                  <a:srgbClr val="FFFF00"/>
                </a:solidFill>
                <a:effectLst>
                  <a:outerShdw blurRad="38100" dist="38100" dir="2700000" algn="tl">
                    <a:srgbClr val="C0C0C0"/>
                  </a:outerShdw>
                </a:effectLst>
              </a:rPr>
            </a:br>
            <a:r>
              <a:rPr lang="en-US" sz="4000" b="1" dirty="0" smtClean="0">
                <a:solidFill>
                  <a:srgbClr val="FFFF00"/>
                </a:solidFill>
                <a:effectLst>
                  <a:outerShdw blurRad="38100" dist="38100" dir="2700000" algn="tl">
                    <a:srgbClr val="C0C0C0"/>
                  </a:outerShdw>
                </a:effectLst>
              </a:rPr>
              <a:t/>
            </a:r>
            <a:br>
              <a:rPr lang="en-US" sz="4000" b="1" dirty="0" smtClean="0">
                <a:solidFill>
                  <a:srgbClr val="FFFF00"/>
                </a:solidFill>
                <a:effectLst>
                  <a:outerShdw blurRad="38100" dist="38100" dir="2700000" algn="tl">
                    <a:srgbClr val="C0C0C0"/>
                  </a:outerShdw>
                </a:effectLst>
              </a:rPr>
            </a:br>
            <a:r>
              <a:rPr lang="en-US" sz="4000" b="1" dirty="0" smtClean="0">
                <a:solidFill>
                  <a:schemeClr val="bg1">
                    <a:lumMod val="50000"/>
                  </a:schemeClr>
                </a:solidFill>
                <a:effectLst>
                  <a:outerShdw blurRad="38100" dist="38100" dir="2700000" algn="tl">
                    <a:srgbClr val="C0C0C0"/>
                  </a:outerShdw>
                </a:effectLst>
              </a:rPr>
              <a:t>Numbers</a:t>
            </a:r>
            <a:br>
              <a:rPr lang="en-US" sz="4000" b="1" dirty="0" smtClean="0">
                <a:solidFill>
                  <a:schemeClr val="bg1">
                    <a:lumMod val="50000"/>
                  </a:schemeClr>
                </a:solidFill>
                <a:effectLst>
                  <a:outerShdw blurRad="38100" dist="38100" dir="2700000" algn="tl">
                    <a:srgbClr val="C0C0C0"/>
                  </a:outerShdw>
                </a:effectLst>
              </a:rPr>
            </a:br>
            <a:r>
              <a:rPr lang="en-US" sz="4000" b="1" dirty="0" smtClean="0">
                <a:solidFill>
                  <a:schemeClr val="bg1">
                    <a:lumMod val="50000"/>
                  </a:schemeClr>
                </a:solidFill>
                <a:effectLst>
                  <a:outerShdw blurRad="38100" dist="38100" dir="2700000" algn="tl">
                    <a:srgbClr val="C0C0C0"/>
                  </a:outerShdw>
                </a:effectLst>
              </a:rPr>
              <a:t/>
            </a:r>
            <a:br>
              <a:rPr lang="en-US" sz="4000" b="1" dirty="0" smtClean="0">
                <a:solidFill>
                  <a:schemeClr val="bg1">
                    <a:lumMod val="50000"/>
                  </a:schemeClr>
                </a:solidFill>
                <a:effectLst>
                  <a:outerShdw blurRad="38100" dist="38100" dir="2700000" algn="tl">
                    <a:srgbClr val="C0C0C0"/>
                  </a:outerShdw>
                </a:effectLst>
              </a:rPr>
            </a:br>
            <a:r>
              <a:rPr lang="en-US" sz="4000" b="1" dirty="0" smtClean="0">
                <a:solidFill>
                  <a:schemeClr val="bg1">
                    <a:lumMod val="50000"/>
                  </a:schemeClr>
                </a:solidFill>
                <a:effectLst>
                  <a:outerShdw blurRad="38100" dist="38100" dir="2700000" algn="tl">
                    <a:srgbClr val="C0C0C0"/>
                  </a:outerShdw>
                </a:effectLst>
              </a:rPr>
              <a:t/>
            </a:r>
            <a:br>
              <a:rPr lang="en-US" sz="4000" b="1" dirty="0" smtClean="0">
                <a:solidFill>
                  <a:schemeClr val="bg1">
                    <a:lumMod val="50000"/>
                  </a:schemeClr>
                </a:solidFill>
                <a:effectLst>
                  <a:outerShdw blurRad="38100" dist="38100" dir="2700000" algn="tl">
                    <a:srgbClr val="C0C0C0"/>
                  </a:outerShdw>
                </a:effectLst>
              </a:rPr>
            </a:br>
            <a:r>
              <a:rPr lang="en-US" sz="4000" b="1" dirty="0" smtClean="0">
                <a:solidFill>
                  <a:schemeClr val="bg1">
                    <a:lumMod val="50000"/>
                  </a:schemeClr>
                </a:solidFill>
                <a:effectLst>
                  <a:outerShdw blurRad="38100" dist="38100" dir="2700000" algn="tl">
                    <a:srgbClr val="C0C0C0"/>
                  </a:outerShdw>
                </a:effectLst>
              </a:rPr>
              <a:t>Awards and Recognition</a:t>
            </a:r>
            <a:endParaRPr lang="en-US" sz="4000" b="1" dirty="0">
              <a:solidFill>
                <a:schemeClr val="bg1">
                  <a:lumMod val="50000"/>
                </a:schemeClr>
              </a:solidFill>
              <a:effectLst>
                <a:outerShdw blurRad="38100" dist="38100" dir="2700000" algn="tl">
                  <a:srgbClr val="C0C0C0"/>
                </a:outerShdw>
              </a:effectLst>
            </a:endParaRP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7138.jpg"/>
          <p:cNvPicPr>
            <a:picLocks noChangeAspect="1"/>
          </p:cNvPicPr>
          <p:nvPr/>
        </p:nvPicPr>
        <p:blipFill rotWithShape="1">
          <a:blip r:embed="rId2">
            <a:extLst>
              <a:ext uri="{28A0092B-C50C-407E-A947-70E740481C1C}">
                <a14:useLocalDpi xmlns:a14="http://schemas.microsoft.com/office/drawing/2010/main" val="0"/>
              </a:ext>
            </a:extLst>
          </a:blip>
          <a:srcRect l="17963" r="8704"/>
          <a:stretch/>
        </p:blipFill>
        <p:spPr>
          <a:xfrm>
            <a:off x="646126" y="228600"/>
            <a:ext cx="8116874" cy="6476928"/>
          </a:xfrm>
          <a:prstGeom prst="rect">
            <a:avLst/>
          </a:prstGeom>
        </p:spPr>
      </p:pic>
    </p:spTree>
    <p:extLst>
      <p:ext uri="{BB962C8B-B14F-4D97-AF65-F5344CB8AC3E}">
        <p14:creationId xmlns:p14="http://schemas.microsoft.com/office/powerpoint/2010/main" val="113946248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named-2.jpg"/>
          <p:cNvPicPr>
            <a:picLocks noChangeAspect="1"/>
          </p:cNvPicPr>
          <p:nvPr/>
        </p:nvPicPr>
        <p:blipFill rotWithShape="1">
          <a:blip r:embed="rId2">
            <a:extLst>
              <a:ext uri="{28A0092B-C50C-407E-A947-70E740481C1C}">
                <a14:useLocalDpi xmlns:a14="http://schemas.microsoft.com/office/drawing/2010/main" val="0"/>
              </a:ext>
            </a:extLst>
          </a:blip>
          <a:srcRect b="5185"/>
          <a:stretch/>
        </p:blipFill>
        <p:spPr>
          <a:xfrm>
            <a:off x="1600200" y="152400"/>
            <a:ext cx="5143500" cy="6502400"/>
          </a:xfrm>
          <a:prstGeom prst="rect">
            <a:avLst/>
          </a:prstGeom>
        </p:spPr>
      </p:pic>
    </p:spTree>
    <p:extLst>
      <p:ext uri="{BB962C8B-B14F-4D97-AF65-F5344CB8AC3E}">
        <p14:creationId xmlns:p14="http://schemas.microsoft.com/office/powerpoint/2010/main" val="152180169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idx="4294967295"/>
          </p:nvPr>
        </p:nvSpPr>
        <p:spPr bwMode="auto">
          <a:xfrm>
            <a:off x="457200" y="-152400"/>
            <a:ext cx="8229600" cy="1143000"/>
          </a:xfrm>
          <a:prstGeom prst="rect">
            <a:avLst/>
          </a:prstGeom>
          <a:noFill/>
          <a:ln cap="flat" algn="ctr">
            <a:miter lim="800000"/>
            <a:headEnd/>
            <a:tailEnd/>
          </a:ln>
        </p:spPr>
        <p:txBody>
          <a:bodyPr anchor="ctr"/>
          <a:lstStyle/>
          <a:p>
            <a:r>
              <a:rPr lang="en-US" sz="4000" b="1" dirty="0" smtClean="0">
                <a:solidFill>
                  <a:srgbClr val="FFFF00"/>
                </a:solidFill>
                <a:effectLst>
                  <a:outerShdw blurRad="38100" dist="38100" dir="2700000" algn="tl">
                    <a:srgbClr val="C0C0C0"/>
                  </a:outerShdw>
                </a:effectLst>
              </a:rPr>
              <a:t>BESTS/MEMORABLE </a:t>
            </a:r>
            <a:r>
              <a:rPr lang="en-US" sz="4000" b="1" dirty="0">
                <a:solidFill>
                  <a:srgbClr val="FFFF00"/>
                </a:solidFill>
                <a:effectLst>
                  <a:outerShdw blurRad="38100" dist="38100" dir="2700000" algn="tl">
                    <a:srgbClr val="C0C0C0"/>
                  </a:outerShdw>
                </a:effectLst>
              </a:rPr>
              <a:t>in </a:t>
            </a:r>
            <a:r>
              <a:rPr lang="en-US" sz="4000" b="1" dirty="0" smtClean="0">
                <a:solidFill>
                  <a:srgbClr val="FFFF00"/>
                </a:solidFill>
                <a:effectLst>
                  <a:outerShdw blurRad="38100" dist="38100" dir="2700000" algn="tl">
                    <a:srgbClr val="C0C0C0"/>
                  </a:outerShdw>
                </a:effectLst>
              </a:rPr>
              <a:t>2015</a:t>
            </a:r>
            <a:endParaRPr lang="en-US" sz="4000" b="1" dirty="0">
              <a:solidFill>
                <a:srgbClr val="FFFF00"/>
              </a:solidFill>
              <a:effectLst>
                <a:outerShdw blurRad="38100" dist="38100" dir="2700000" algn="tl">
                  <a:srgbClr val="C0C0C0"/>
                </a:outerShdw>
              </a:effectLst>
            </a:endParaRPr>
          </a:p>
        </p:txBody>
      </p:sp>
      <p:sp>
        <p:nvSpPr>
          <p:cNvPr id="84995" name="Rectangle 3"/>
          <p:cNvSpPr>
            <a:spLocks noGrp="1" noChangeArrowheads="1"/>
          </p:cNvSpPr>
          <p:nvPr>
            <p:ph type="body" idx="4294967295"/>
          </p:nvPr>
        </p:nvSpPr>
        <p:spPr bwMode="auto">
          <a:xfrm>
            <a:off x="228600" y="914400"/>
            <a:ext cx="8915400" cy="4525963"/>
          </a:xfrm>
          <a:prstGeom prst="rect">
            <a:avLst/>
          </a:prstGeom>
          <a:noFill/>
          <a:ln cap="flat" algn="ctr">
            <a:miter lim="800000"/>
            <a:headEnd/>
            <a:tailEnd/>
          </a:ln>
        </p:spPr>
        <p:txBody>
          <a:bodyPr/>
          <a:lstStyle/>
          <a:p>
            <a:pPr>
              <a:lnSpc>
                <a:spcPct val="80000"/>
              </a:lnSpc>
            </a:pPr>
            <a:r>
              <a:rPr lang="en-US" sz="2800" b="1" dirty="0" smtClean="0">
                <a:solidFill>
                  <a:schemeClr val="bg1"/>
                </a:solidFill>
              </a:rPr>
              <a:t>Dale Roberts- </a:t>
            </a:r>
            <a:r>
              <a:rPr lang="en-US" sz="2800" b="1" dirty="0">
                <a:solidFill>
                  <a:srgbClr val="FFFFFF"/>
                </a:solidFill>
              </a:rPr>
              <a:t>All my glider flights last year were dual flights.  Most of them were with guys who were not CFIGs (like Ed Lord and Harry Fox) so these flights were not </a:t>
            </a:r>
            <a:r>
              <a:rPr lang="en-US" sz="2800" b="1" dirty="0" err="1">
                <a:solidFill>
                  <a:srgbClr val="FFFFFF"/>
                </a:solidFill>
              </a:rPr>
              <a:t>loggable</a:t>
            </a:r>
            <a:r>
              <a:rPr lang="en-US" sz="2800" b="1" dirty="0">
                <a:solidFill>
                  <a:srgbClr val="FFFFFF"/>
                </a:solidFill>
              </a:rPr>
              <a:t>.  I keep a record of most of these flights like this in the back of my logbook and I flew roughly 26 hrs.  The highest flight was to around 20,000 ft. out of </a:t>
            </a:r>
            <a:r>
              <a:rPr lang="en-US" sz="2800" b="1" dirty="0" err="1">
                <a:solidFill>
                  <a:srgbClr val="FFFFFF"/>
                </a:solidFill>
              </a:rPr>
              <a:t>Omarama</a:t>
            </a:r>
            <a:r>
              <a:rPr lang="en-US" sz="2800" b="1" dirty="0">
                <a:solidFill>
                  <a:srgbClr val="FFFFFF"/>
                </a:solidFill>
              </a:rPr>
              <a:t> (they don’t have that pesky 18K rule in NZ). </a:t>
            </a:r>
            <a:endParaRPr lang="en-US" sz="2800" b="1" dirty="0" smtClean="0">
              <a:solidFill>
                <a:srgbClr val="FFFFFF"/>
              </a:solidFill>
            </a:endParaRPr>
          </a:p>
        </p:txBody>
      </p:sp>
    </p:spTree>
    <p:extLst>
      <p:ext uri="{BB962C8B-B14F-4D97-AF65-F5344CB8AC3E}">
        <p14:creationId xmlns:p14="http://schemas.microsoft.com/office/powerpoint/2010/main" val="34687446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499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le_Kate_Phil_Omaram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533400"/>
            <a:ext cx="8948791" cy="59436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idx="4294967295"/>
          </p:nvPr>
        </p:nvSpPr>
        <p:spPr bwMode="auto">
          <a:xfrm>
            <a:off x="457200" y="-152400"/>
            <a:ext cx="8229600" cy="1143000"/>
          </a:xfrm>
          <a:prstGeom prst="rect">
            <a:avLst/>
          </a:prstGeom>
          <a:noFill/>
          <a:ln cap="flat" algn="ctr">
            <a:miter lim="800000"/>
            <a:headEnd/>
            <a:tailEnd/>
          </a:ln>
        </p:spPr>
        <p:txBody>
          <a:bodyPr anchor="ctr"/>
          <a:lstStyle/>
          <a:p>
            <a:r>
              <a:rPr lang="en-US" sz="4000" b="1" dirty="0" smtClean="0">
                <a:solidFill>
                  <a:srgbClr val="FFFF00"/>
                </a:solidFill>
                <a:effectLst>
                  <a:outerShdw blurRad="38100" dist="38100" dir="2700000" algn="tl">
                    <a:srgbClr val="C0C0C0"/>
                  </a:outerShdw>
                </a:effectLst>
              </a:rPr>
              <a:t>BESTS/MEMORABLE </a:t>
            </a:r>
            <a:r>
              <a:rPr lang="en-US" sz="4000" b="1" dirty="0">
                <a:solidFill>
                  <a:srgbClr val="FFFF00"/>
                </a:solidFill>
                <a:effectLst>
                  <a:outerShdw blurRad="38100" dist="38100" dir="2700000" algn="tl">
                    <a:srgbClr val="C0C0C0"/>
                  </a:outerShdw>
                </a:effectLst>
              </a:rPr>
              <a:t>in </a:t>
            </a:r>
            <a:r>
              <a:rPr lang="en-US" sz="4000" b="1" dirty="0" smtClean="0">
                <a:solidFill>
                  <a:srgbClr val="FFFF00"/>
                </a:solidFill>
                <a:effectLst>
                  <a:outerShdw blurRad="38100" dist="38100" dir="2700000" algn="tl">
                    <a:srgbClr val="C0C0C0"/>
                  </a:outerShdw>
                </a:effectLst>
              </a:rPr>
              <a:t>2015</a:t>
            </a:r>
            <a:endParaRPr lang="en-US" sz="4000" b="1" dirty="0">
              <a:solidFill>
                <a:srgbClr val="FFFF00"/>
              </a:solidFill>
              <a:effectLst>
                <a:outerShdw blurRad="38100" dist="38100" dir="2700000" algn="tl">
                  <a:srgbClr val="C0C0C0"/>
                </a:outerShdw>
              </a:effectLst>
            </a:endParaRPr>
          </a:p>
        </p:txBody>
      </p:sp>
      <p:sp>
        <p:nvSpPr>
          <p:cNvPr id="84995" name="Rectangle 3"/>
          <p:cNvSpPr>
            <a:spLocks noGrp="1" noChangeArrowheads="1"/>
          </p:cNvSpPr>
          <p:nvPr>
            <p:ph type="body" idx="4294967295"/>
          </p:nvPr>
        </p:nvSpPr>
        <p:spPr bwMode="auto">
          <a:xfrm>
            <a:off x="228600" y="914400"/>
            <a:ext cx="8915400" cy="4525963"/>
          </a:xfrm>
          <a:prstGeom prst="rect">
            <a:avLst/>
          </a:prstGeom>
          <a:noFill/>
          <a:ln cap="flat" algn="ctr">
            <a:miter lim="800000"/>
            <a:headEnd/>
            <a:tailEnd/>
          </a:ln>
        </p:spPr>
        <p:txBody>
          <a:bodyPr/>
          <a:lstStyle/>
          <a:p>
            <a:pPr>
              <a:lnSpc>
                <a:spcPct val="80000"/>
              </a:lnSpc>
            </a:pPr>
            <a:r>
              <a:rPr lang="en-US" sz="2800" b="1" dirty="0" smtClean="0">
                <a:solidFill>
                  <a:srgbClr val="FFFFFF"/>
                </a:solidFill>
              </a:rPr>
              <a:t>Tom </a:t>
            </a:r>
            <a:r>
              <a:rPr lang="en-US" sz="2800" b="1" dirty="0" err="1" smtClean="0">
                <a:solidFill>
                  <a:srgbClr val="FFFFFF"/>
                </a:solidFill>
              </a:rPr>
              <a:t>Anklam</a:t>
            </a:r>
            <a:r>
              <a:rPr lang="en-US" sz="2800" b="1" dirty="0" smtClean="0">
                <a:solidFill>
                  <a:srgbClr val="FFFFFF"/>
                </a:solidFill>
              </a:rPr>
              <a:t>- </a:t>
            </a:r>
            <a:r>
              <a:rPr lang="en-US" sz="2800" b="1" dirty="0">
                <a:solidFill>
                  <a:srgbClr val="FFFFFF"/>
                </a:solidFill>
              </a:rPr>
              <a:t>~4 hours aloft at Air Sailing, &gt;14,000 </a:t>
            </a:r>
            <a:r>
              <a:rPr lang="en-US" sz="2800" b="1" dirty="0" err="1">
                <a:solidFill>
                  <a:srgbClr val="FFFFFF"/>
                </a:solidFill>
              </a:rPr>
              <a:t>ft</a:t>
            </a:r>
            <a:r>
              <a:rPr lang="en-US" sz="2800" b="1" dirty="0">
                <a:solidFill>
                  <a:srgbClr val="FFFFFF"/>
                </a:solidFill>
              </a:rPr>
              <a:t> at Air </a:t>
            </a:r>
            <a:r>
              <a:rPr lang="en-US" sz="2800" b="1" dirty="0" smtClean="0">
                <a:solidFill>
                  <a:srgbClr val="FFFFFF"/>
                </a:solidFill>
              </a:rPr>
              <a:t>Sailing.</a:t>
            </a:r>
          </a:p>
          <a:p>
            <a:pPr>
              <a:lnSpc>
                <a:spcPct val="80000"/>
              </a:lnSpc>
            </a:pPr>
            <a:r>
              <a:rPr lang="en-US" sz="2800" b="1" dirty="0" smtClean="0">
                <a:solidFill>
                  <a:srgbClr val="FFFFFF"/>
                </a:solidFill>
              </a:rPr>
              <a:t>Best </a:t>
            </a:r>
            <a:r>
              <a:rPr lang="en-US" sz="2800" b="1" dirty="0">
                <a:solidFill>
                  <a:srgbClr val="FFFFFF"/>
                </a:solidFill>
              </a:rPr>
              <a:t>of the year was a weekday flight last spring.  John Scott stepped up to tow on short notice.  Van joined me in playing hooky from our jobs at the Lab.  We hit on a perfect day with 6000 </a:t>
            </a:r>
            <a:r>
              <a:rPr lang="en-US" sz="2800" b="1" dirty="0" err="1">
                <a:solidFill>
                  <a:srgbClr val="FFFFFF"/>
                </a:solidFill>
              </a:rPr>
              <a:t>ft</a:t>
            </a:r>
            <a:r>
              <a:rPr lang="en-US" sz="2800" b="1" dirty="0">
                <a:solidFill>
                  <a:srgbClr val="FFFFFF"/>
                </a:solidFill>
              </a:rPr>
              <a:t> ceiling and lift pretty much everywhere.  We more or less had the sky to ourselves for over 3 hours of effortless local soaring.  Landed at sunset to a sky filled with spectacular lenticular clouds.  Put the plane away, drove back to the Lab, and finished the paper that I was writing.  Home for dinner by 8</a:t>
            </a:r>
            <a:r>
              <a:rPr lang="en-US" sz="2800" dirty="0"/>
              <a:t>. </a:t>
            </a:r>
            <a:endParaRPr lang="en-US" sz="2800" b="1" dirty="0" smtClean="0">
              <a:solidFill>
                <a:srgbClr val="FFFFFF"/>
              </a:solidFill>
            </a:endParaRPr>
          </a:p>
        </p:txBody>
      </p:sp>
    </p:spTree>
    <p:extLst>
      <p:ext uri="{BB962C8B-B14F-4D97-AF65-F5344CB8AC3E}">
        <p14:creationId xmlns:p14="http://schemas.microsoft.com/office/powerpoint/2010/main" val="34621226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49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499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idx="4294967295"/>
          </p:nvPr>
        </p:nvSpPr>
        <p:spPr bwMode="auto">
          <a:xfrm>
            <a:off x="457200" y="-152400"/>
            <a:ext cx="8229600" cy="1143000"/>
          </a:xfrm>
          <a:prstGeom prst="rect">
            <a:avLst/>
          </a:prstGeom>
          <a:noFill/>
          <a:ln cap="flat" algn="ctr">
            <a:miter lim="800000"/>
            <a:headEnd/>
            <a:tailEnd/>
          </a:ln>
        </p:spPr>
        <p:txBody>
          <a:bodyPr anchor="ctr"/>
          <a:lstStyle/>
          <a:p>
            <a:r>
              <a:rPr lang="en-US" sz="4000" b="1" dirty="0" smtClean="0">
                <a:solidFill>
                  <a:srgbClr val="FFFF00"/>
                </a:solidFill>
                <a:effectLst>
                  <a:outerShdw blurRad="38100" dist="38100" dir="2700000" algn="tl">
                    <a:srgbClr val="C0C0C0"/>
                  </a:outerShdw>
                </a:effectLst>
              </a:rPr>
              <a:t>BESTS/MEMORABLE </a:t>
            </a:r>
            <a:r>
              <a:rPr lang="en-US" sz="4000" b="1" dirty="0">
                <a:solidFill>
                  <a:srgbClr val="FFFF00"/>
                </a:solidFill>
                <a:effectLst>
                  <a:outerShdw blurRad="38100" dist="38100" dir="2700000" algn="tl">
                    <a:srgbClr val="C0C0C0"/>
                  </a:outerShdw>
                </a:effectLst>
              </a:rPr>
              <a:t>in </a:t>
            </a:r>
            <a:r>
              <a:rPr lang="en-US" sz="4000" b="1" dirty="0" smtClean="0">
                <a:solidFill>
                  <a:srgbClr val="FFFF00"/>
                </a:solidFill>
                <a:effectLst>
                  <a:outerShdw blurRad="38100" dist="38100" dir="2700000" algn="tl">
                    <a:srgbClr val="C0C0C0"/>
                  </a:outerShdw>
                </a:effectLst>
              </a:rPr>
              <a:t>2015</a:t>
            </a:r>
            <a:endParaRPr lang="en-US" sz="4000" b="1" dirty="0">
              <a:solidFill>
                <a:srgbClr val="FFFF00"/>
              </a:solidFill>
              <a:effectLst>
                <a:outerShdw blurRad="38100" dist="38100" dir="2700000" algn="tl">
                  <a:srgbClr val="C0C0C0"/>
                </a:outerShdw>
              </a:effectLst>
            </a:endParaRPr>
          </a:p>
        </p:txBody>
      </p:sp>
      <p:sp>
        <p:nvSpPr>
          <p:cNvPr id="84995" name="Rectangle 3"/>
          <p:cNvSpPr>
            <a:spLocks noGrp="1" noChangeArrowheads="1"/>
          </p:cNvSpPr>
          <p:nvPr>
            <p:ph type="body" idx="4294967295"/>
          </p:nvPr>
        </p:nvSpPr>
        <p:spPr bwMode="auto">
          <a:xfrm>
            <a:off x="228600" y="914400"/>
            <a:ext cx="8915400" cy="4525963"/>
          </a:xfrm>
          <a:prstGeom prst="rect">
            <a:avLst/>
          </a:prstGeom>
          <a:noFill/>
          <a:ln cap="flat" algn="ctr">
            <a:miter lim="800000"/>
            <a:headEnd/>
            <a:tailEnd/>
          </a:ln>
        </p:spPr>
        <p:txBody>
          <a:bodyPr/>
          <a:lstStyle/>
          <a:p>
            <a:pPr>
              <a:lnSpc>
                <a:spcPct val="80000"/>
              </a:lnSpc>
            </a:pPr>
            <a:r>
              <a:rPr lang="en-US" sz="2800" b="1" dirty="0" smtClean="0">
                <a:solidFill>
                  <a:srgbClr val="FFFFFF"/>
                </a:solidFill>
              </a:rPr>
              <a:t>Willy Snow (in his new DG-300)- </a:t>
            </a:r>
            <a:r>
              <a:rPr lang="en-US" sz="2800" b="1" dirty="0">
                <a:solidFill>
                  <a:srgbClr val="FFFFFF"/>
                </a:solidFill>
              </a:rPr>
              <a:t>I flew two 300+ K flights and several 250K flights.  My farthest south was </a:t>
            </a:r>
            <a:r>
              <a:rPr lang="en-US" sz="2800" b="1" dirty="0" err="1">
                <a:solidFill>
                  <a:srgbClr val="FFFFFF"/>
                </a:solidFill>
              </a:rPr>
              <a:t>Sweetwarter</a:t>
            </a:r>
            <a:r>
              <a:rPr lang="en-US" sz="2800" b="1" dirty="0">
                <a:solidFill>
                  <a:srgbClr val="FFFFFF"/>
                </a:solidFill>
              </a:rPr>
              <a:t> and farthest north was to the north east of Susanville. </a:t>
            </a:r>
            <a:endParaRPr lang="en-US" sz="2800" b="1" dirty="0" smtClean="0">
              <a:solidFill>
                <a:srgbClr val="FFFFFF"/>
              </a:solidFill>
            </a:endParaRPr>
          </a:p>
          <a:p>
            <a:pPr>
              <a:lnSpc>
                <a:spcPct val="80000"/>
              </a:lnSpc>
            </a:pPr>
            <a:r>
              <a:rPr lang="en-US" sz="2800" b="1" dirty="0" smtClean="0">
                <a:solidFill>
                  <a:srgbClr val="FFFFFF"/>
                </a:solidFill>
              </a:rPr>
              <a:t>When </a:t>
            </a:r>
            <a:r>
              <a:rPr lang="en-US" sz="2800" b="1" dirty="0">
                <a:solidFill>
                  <a:srgbClr val="FFFFFF"/>
                </a:solidFill>
              </a:rPr>
              <a:t>I jointed the Region 11 contest I had never flown 300k. </a:t>
            </a:r>
            <a:endParaRPr lang="en-US" sz="2800" b="1" dirty="0" smtClean="0">
              <a:solidFill>
                <a:srgbClr val="FFFFFF"/>
              </a:solidFill>
            </a:endParaRPr>
          </a:p>
          <a:p>
            <a:pPr>
              <a:lnSpc>
                <a:spcPct val="80000"/>
              </a:lnSpc>
            </a:pPr>
            <a:r>
              <a:rPr lang="en-US" sz="2800" b="1" dirty="0" smtClean="0">
                <a:solidFill>
                  <a:srgbClr val="FFFFFF"/>
                </a:solidFill>
              </a:rPr>
              <a:t>My </a:t>
            </a:r>
            <a:r>
              <a:rPr lang="en-US" sz="2800" b="1" dirty="0">
                <a:solidFill>
                  <a:srgbClr val="FFFFFF"/>
                </a:solidFill>
              </a:rPr>
              <a:t>first Region 11 practice flight of the year was 330K from Truckee to North of Susanville to Air Sailing, to Reno Stead and Return.  </a:t>
            </a:r>
            <a:endParaRPr lang="en-US" sz="2800" b="1" dirty="0" smtClean="0">
              <a:solidFill>
                <a:srgbClr val="FFFFFF"/>
              </a:solidFill>
            </a:endParaRPr>
          </a:p>
          <a:p>
            <a:pPr>
              <a:lnSpc>
                <a:spcPct val="80000"/>
              </a:lnSpc>
            </a:pPr>
            <a:r>
              <a:rPr lang="en-US" sz="2800" b="1" dirty="0" smtClean="0">
                <a:solidFill>
                  <a:srgbClr val="FFFFFF"/>
                </a:solidFill>
              </a:rPr>
              <a:t>For </a:t>
            </a:r>
            <a:r>
              <a:rPr lang="en-US" sz="2800" b="1" dirty="0">
                <a:solidFill>
                  <a:srgbClr val="FFFFFF"/>
                </a:solidFill>
              </a:rPr>
              <a:t>someone not having pushed myself for a few years it was a great confidence builder for the rest of the contest. </a:t>
            </a:r>
            <a:endParaRPr lang="en-US" sz="2800" b="1" dirty="0" smtClean="0">
              <a:solidFill>
                <a:srgbClr val="FFFFFF"/>
              </a:solidFill>
            </a:endParaRPr>
          </a:p>
        </p:txBody>
      </p:sp>
    </p:spTree>
    <p:extLst>
      <p:ext uri="{BB962C8B-B14F-4D97-AF65-F5344CB8AC3E}">
        <p14:creationId xmlns:p14="http://schemas.microsoft.com/office/powerpoint/2010/main" val="24558482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49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499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499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499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idx="4294967295"/>
          </p:nvPr>
        </p:nvSpPr>
        <p:spPr bwMode="auto">
          <a:xfrm>
            <a:off x="457200" y="-152400"/>
            <a:ext cx="8229600" cy="1143000"/>
          </a:xfrm>
          <a:prstGeom prst="rect">
            <a:avLst/>
          </a:prstGeom>
          <a:noFill/>
          <a:ln cap="flat" algn="ctr">
            <a:miter lim="800000"/>
            <a:headEnd/>
            <a:tailEnd/>
          </a:ln>
        </p:spPr>
        <p:txBody>
          <a:bodyPr anchor="ctr"/>
          <a:lstStyle/>
          <a:p>
            <a:r>
              <a:rPr lang="en-US" sz="4000" b="1" dirty="0" smtClean="0">
                <a:solidFill>
                  <a:srgbClr val="FFFF00"/>
                </a:solidFill>
                <a:effectLst>
                  <a:outerShdw blurRad="38100" dist="38100" dir="2700000" algn="tl">
                    <a:srgbClr val="C0C0C0"/>
                  </a:outerShdw>
                </a:effectLst>
              </a:rPr>
              <a:t>BESTS/MEMORABLE </a:t>
            </a:r>
            <a:r>
              <a:rPr lang="en-US" sz="4000" b="1" dirty="0">
                <a:solidFill>
                  <a:srgbClr val="FFFF00"/>
                </a:solidFill>
                <a:effectLst>
                  <a:outerShdw blurRad="38100" dist="38100" dir="2700000" algn="tl">
                    <a:srgbClr val="C0C0C0"/>
                  </a:outerShdw>
                </a:effectLst>
              </a:rPr>
              <a:t>in </a:t>
            </a:r>
            <a:r>
              <a:rPr lang="en-US" sz="4000" b="1" dirty="0" smtClean="0">
                <a:solidFill>
                  <a:srgbClr val="FFFF00"/>
                </a:solidFill>
                <a:effectLst>
                  <a:outerShdw blurRad="38100" dist="38100" dir="2700000" algn="tl">
                    <a:srgbClr val="C0C0C0"/>
                  </a:outerShdw>
                </a:effectLst>
              </a:rPr>
              <a:t>2015</a:t>
            </a:r>
            <a:endParaRPr lang="en-US" sz="4000" b="1" dirty="0">
              <a:solidFill>
                <a:srgbClr val="FFFF00"/>
              </a:solidFill>
              <a:effectLst>
                <a:outerShdw blurRad="38100" dist="38100" dir="2700000" algn="tl">
                  <a:srgbClr val="C0C0C0"/>
                </a:outerShdw>
              </a:effectLst>
            </a:endParaRPr>
          </a:p>
        </p:txBody>
      </p:sp>
      <p:sp>
        <p:nvSpPr>
          <p:cNvPr id="84995" name="Rectangle 3"/>
          <p:cNvSpPr>
            <a:spLocks noGrp="1" noChangeArrowheads="1"/>
          </p:cNvSpPr>
          <p:nvPr>
            <p:ph type="body" idx="4294967295"/>
          </p:nvPr>
        </p:nvSpPr>
        <p:spPr bwMode="auto">
          <a:xfrm>
            <a:off x="228600" y="914400"/>
            <a:ext cx="8915400" cy="4525963"/>
          </a:xfrm>
          <a:prstGeom prst="rect">
            <a:avLst/>
          </a:prstGeom>
          <a:noFill/>
          <a:ln cap="flat" algn="ctr">
            <a:miter lim="800000"/>
            <a:headEnd/>
            <a:tailEnd/>
          </a:ln>
        </p:spPr>
        <p:txBody>
          <a:bodyPr/>
          <a:lstStyle/>
          <a:p>
            <a:pPr>
              <a:lnSpc>
                <a:spcPct val="80000"/>
              </a:lnSpc>
            </a:pPr>
            <a:r>
              <a:rPr lang="en-US" sz="2800" b="1" dirty="0" smtClean="0">
                <a:solidFill>
                  <a:srgbClr val="FFFFFF"/>
                </a:solidFill>
              </a:rPr>
              <a:t>Marianne Guerin- </a:t>
            </a:r>
            <a:r>
              <a:rPr lang="en-US" sz="2800" b="1" dirty="0">
                <a:solidFill>
                  <a:srgbClr val="FFFFFF"/>
                </a:solidFill>
              </a:rPr>
              <a:t>My first (and to date best) XC flight out of Hollister was Hollister- Black </a:t>
            </a:r>
            <a:r>
              <a:rPr lang="en-US" sz="2800" b="1" dirty="0" err="1">
                <a:solidFill>
                  <a:srgbClr val="FFFFFF"/>
                </a:solidFill>
              </a:rPr>
              <a:t>Mtn</a:t>
            </a:r>
            <a:r>
              <a:rPr lang="en-US" sz="2800" b="1" dirty="0">
                <a:solidFill>
                  <a:srgbClr val="FFFFFF"/>
                </a:solidFill>
              </a:rPr>
              <a:t>- Hollister. It arose from a challenge from Eric Rupp and I DID IT, including digging out of an infamous hole near </a:t>
            </a:r>
            <a:r>
              <a:rPr lang="en-US" sz="2800" b="1" dirty="0" err="1">
                <a:solidFill>
                  <a:srgbClr val="FFFFFF"/>
                </a:solidFill>
              </a:rPr>
              <a:t>Panoche</a:t>
            </a:r>
            <a:r>
              <a:rPr lang="en-US" sz="2800" b="1" dirty="0">
                <a:solidFill>
                  <a:srgbClr val="FFFFFF"/>
                </a:solidFill>
              </a:rPr>
              <a:t> on the return. ~280 km as the crow flies. </a:t>
            </a:r>
            <a:endParaRPr lang="en-US" sz="2800" b="1" dirty="0" smtClean="0">
              <a:solidFill>
                <a:srgbClr val="FFFFFF"/>
              </a:solidFill>
            </a:endParaRPr>
          </a:p>
          <a:p>
            <a:pPr>
              <a:lnSpc>
                <a:spcPct val="80000"/>
              </a:lnSpc>
            </a:pPr>
            <a:r>
              <a:rPr lang="en-US" sz="2800" b="1" dirty="0" smtClean="0">
                <a:solidFill>
                  <a:srgbClr val="FFFFFF"/>
                </a:solidFill>
              </a:rPr>
              <a:t>Couple </a:t>
            </a:r>
            <a:r>
              <a:rPr lang="en-US" sz="2800" b="1" dirty="0">
                <a:solidFill>
                  <a:srgbClr val="FFFFFF"/>
                </a:solidFill>
              </a:rPr>
              <a:t>of nice flights during the WSPA seminar in Minden, including a nice wave flight on a questionable day nearly to over 17 K.   </a:t>
            </a:r>
            <a:endParaRPr lang="en-US" sz="2800" b="1" dirty="0" smtClean="0">
              <a:solidFill>
                <a:srgbClr val="FFFFFF"/>
              </a:solidFill>
            </a:endParaRPr>
          </a:p>
          <a:p>
            <a:pPr>
              <a:lnSpc>
                <a:spcPct val="80000"/>
              </a:lnSpc>
            </a:pPr>
            <a:r>
              <a:rPr lang="en-US" sz="2800" b="1" dirty="0" smtClean="0">
                <a:solidFill>
                  <a:srgbClr val="FFFFFF"/>
                </a:solidFill>
              </a:rPr>
              <a:t>Dug </a:t>
            </a:r>
            <a:r>
              <a:rPr lang="en-US" sz="2800" b="1" dirty="0">
                <a:solidFill>
                  <a:srgbClr val="FFFFFF"/>
                </a:solidFill>
              </a:rPr>
              <a:t>out of VERY low point near </a:t>
            </a:r>
            <a:r>
              <a:rPr lang="en-US" sz="2800" b="1" dirty="0" err="1">
                <a:solidFill>
                  <a:srgbClr val="FFFFFF"/>
                </a:solidFill>
              </a:rPr>
              <a:t>Nervino</a:t>
            </a:r>
            <a:r>
              <a:rPr lang="en-US" sz="2800" b="1" dirty="0">
                <a:solidFill>
                  <a:srgbClr val="FFFFFF"/>
                </a:solidFill>
              </a:rPr>
              <a:t> and made it all the way back to Stead - four hours of battle on an “interesting” east wind day</a:t>
            </a:r>
            <a:r>
              <a:rPr lang="en-US" sz="2800" dirty="0"/>
              <a:t>. </a:t>
            </a:r>
            <a:endParaRPr lang="en-US" sz="2800" b="1" dirty="0" smtClean="0">
              <a:solidFill>
                <a:srgbClr val="FFFFFF"/>
              </a:solidFill>
            </a:endParaRPr>
          </a:p>
        </p:txBody>
      </p:sp>
    </p:spTree>
    <p:extLst>
      <p:ext uri="{BB962C8B-B14F-4D97-AF65-F5344CB8AC3E}">
        <p14:creationId xmlns:p14="http://schemas.microsoft.com/office/powerpoint/2010/main" val="19080224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49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499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499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idx="4294967295"/>
          </p:nvPr>
        </p:nvSpPr>
        <p:spPr bwMode="auto">
          <a:xfrm>
            <a:off x="457200" y="-152400"/>
            <a:ext cx="8229600" cy="1143000"/>
          </a:xfrm>
          <a:prstGeom prst="rect">
            <a:avLst/>
          </a:prstGeom>
          <a:noFill/>
          <a:ln cap="flat" algn="ctr">
            <a:miter lim="800000"/>
            <a:headEnd/>
            <a:tailEnd/>
          </a:ln>
        </p:spPr>
        <p:txBody>
          <a:bodyPr anchor="ctr"/>
          <a:lstStyle/>
          <a:p>
            <a:r>
              <a:rPr lang="en-US" sz="4000" b="1" dirty="0" smtClean="0">
                <a:solidFill>
                  <a:srgbClr val="FFFF00"/>
                </a:solidFill>
                <a:effectLst>
                  <a:outerShdw blurRad="38100" dist="38100" dir="2700000" algn="tl">
                    <a:srgbClr val="C0C0C0"/>
                  </a:outerShdw>
                </a:effectLst>
              </a:rPr>
              <a:t>BESTS/MEMORABLE </a:t>
            </a:r>
            <a:r>
              <a:rPr lang="en-US" sz="4000" b="1" dirty="0">
                <a:solidFill>
                  <a:srgbClr val="FFFF00"/>
                </a:solidFill>
                <a:effectLst>
                  <a:outerShdw blurRad="38100" dist="38100" dir="2700000" algn="tl">
                    <a:srgbClr val="C0C0C0"/>
                  </a:outerShdw>
                </a:effectLst>
              </a:rPr>
              <a:t>in </a:t>
            </a:r>
            <a:r>
              <a:rPr lang="en-US" sz="4000" b="1" dirty="0" smtClean="0">
                <a:solidFill>
                  <a:srgbClr val="FFFF00"/>
                </a:solidFill>
                <a:effectLst>
                  <a:outerShdw blurRad="38100" dist="38100" dir="2700000" algn="tl">
                    <a:srgbClr val="C0C0C0"/>
                  </a:outerShdw>
                </a:effectLst>
              </a:rPr>
              <a:t>2015</a:t>
            </a:r>
            <a:endParaRPr lang="en-US" sz="4000" b="1" dirty="0">
              <a:solidFill>
                <a:srgbClr val="FFFF00"/>
              </a:solidFill>
              <a:effectLst>
                <a:outerShdw blurRad="38100" dist="38100" dir="2700000" algn="tl">
                  <a:srgbClr val="C0C0C0"/>
                </a:outerShdw>
              </a:effectLst>
            </a:endParaRPr>
          </a:p>
        </p:txBody>
      </p:sp>
      <p:sp>
        <p:nvSpPr>
          <p:cNvPr id="84995" name="Rectangle 3"/>
          <p:cNvSpPr>
            <a:spLocks noGrp="1" noChangeArrowheads="1"/>
          </p:cNvSpPr>
          <p:nvPr>
            <p:ph type="body" idx="4294967295"/>
          </p:nvPr>
        </p:nvSpPr>
        <p:spPr bwMode="auto">
          <a:xfrm>
            <a:off x="228600" y="914400"/>
            <a:ext cx="8915400" cy="4525963"/>
          </a:xfrm>
          <a:prstGeom prst="rect">
            <a:avLst/>
          </a:prstGeom>
          <a:noFill/>
          <a:ln cap="flat" algn="ctr">
            <a:miter lim="800000"/>
            <a:headEnd/>
            <a:tailEnd/>
          </a:ln>
        </p:spPr>
        <p:txBody>
          <a:bodyPr/>
          <a:lstStyle/>
          <a:p>
            <a:pPr>
              <a:lnSpc>
                <a:spcPct val="80000"/>
              </a:lnSpc>
            </a:pPr>
            <a:r>
              <a:rPr lang="en-US" sz="2800" b="1" dirty="0" smtClean="0">
                <a:solidFill>
                  <a:srgbClr val="FFFFFF"/>
                </a:solidFill>
              </a:rPr>
              <a:t>Todd Denman- </a:t>
            </a:r>
          </a:p>
          <a:p>
            <a:pPr>
              <a:lnSpc>
                <a:spcPct val="80000"/>
              </a:lnSpc>
            </a:pPr>
            <a:r>
              <a:rPr lang="en-US" sz="1600" b="1" dirty="0" smtClean="0">
                <a:solidFill>
                  <a:srgbClr val="FFFFFF"/>
                </a:solidFill>
              </a:rPr>
              <a:t>First </a:t>
            </a:r>
            <a:r>
              <a:rPr lang="en-US" sz="1600" b="1" dirty="0">
                <a:solidFill>
                  <a:srgbClr val="FFFFFF"/>
                </a:solidFill>
              </a:rPr>
              <a:t>glider ride in decades. First mountain flight and first flight to 12k and first flight at Truckee, all rolled into one, a very inspiring experience - with Larry. First time w/ oxygen - w/ Buzz at Truckee above 12k. my flight number 13 and first time w/ Buzz was intended to be a short flight but we encountered convergence and thermals and it turned into a 3-hour flight over Byron in June, during which I learned a vast amount while </a:t>
            </a:r>
            <a:r>
              <a:rPr lang="en-US" sz="1600" b="1" dirty="0" err="1">
                <a:solidFill>
                  <a:srgbClr val="FFFFFF"/>
                </a:solidFill>
              </a:rPr>
              <a:t>thermaling</a:t>
            </a:r>
            <a:r>
              <a:rPr lang="en-US" sz="1600" b="1" dirty="0">
                <a:solidFill>
                  <a:srgbClr val="FFFFFF"/>
                </a:solidFill>
              </a:rPr>
              <a:t> and chasing birds and S-turning through broken convergence, and after that everything felt different than before, it was a breakthrough flight. First long wave flight was an amazing 3-hour plus flight with John Boyce in August which was forced to end only because of sunset; with thanks to Paul for towing us towards a scary looking cloud downwind of the </a:t>
            </a:r>
            <a:r>
              <a:rPr lang="en-US" sz="1600" b="1" dirty="0" err="1">
                <a:solidFill>
                  <a:srgbClr val="FFFFFF"/>
                </a:solidFill>
              </a:rPr>
              <a:t>forebay</a:t>
            </a:r>
            <a:r>
              <a:rPr lang="en-US" sz="1600" b="1" dirty="0">
                <a:solidFill>
                  <a:srgbClr val="FFFFFF"/>
                </a:solidFill>
              </a:rPr>
              <a:t>, another breakthrough </a:t>
            </a:r>
            <a:r>
              <a:rPr lang="en-US" sz="1600" b="1" dirty="0" err="1">
                <a:solidFill>
                  <a:srgbClr val="FFFFFF"/>
                </a:solidFill>
              </a:rPr>
              <a:t>flight.I</a:t>
            </a:r>
            <a:r>
              <a:rPr lang="en-US" sz="1600" b="1" dirty="0">
                <a:solidFill>
                  <a:srgbClr val="FFFFFF"/>
                </a:solidFill>
              </a:rPr>
              <a:t> also had a notable 1.5-hour wave flight over the reservoir with Buzz in Kilo </a:t>
            </a:r>
            <a:r>
              <a:rPr lang="en-US" sz="1600" b="1" dirty="0" err="1">
                <a:solidFill>
                  <a:srgbClr val="FFFFFF"/>
                </a:solidFill>
              </a:rPr>
              <a:t>Pappa</a:t>
            </a:r>
            <a:r>
              <a:rPr lang="en-US" sz="1600" b="1" dirty="0">
                <a:solidFill>
                  <a:srgbClr val="FFFFFF"/>
                </a:solidFill>
              </a:rPr>
              <a:t>, during Oktoberfest, the first time sharing close air space with other gliders, and flying above a broken blanket of clouds in wave over water was amazing, and again forced to land because of sunset.  During both wave flights, descending in </a:t>
            </a:r>
            <a:r>
              <a:rPr lang="en-US" sz="1600" b="1" dirty="0" err="1">
                <a:solidFill>
                  <a:srgbClr val="FFFFFF"/>
                </a:solidFill>
              </a:rPr>
              <a:t>abendrot</a:t>
            </a:r>
            <a:r>
              <a:rPr lang="en-US" sz="1600" b="1" dirty="0">
                <a:solidFill>
                  <a:srgbClr val="FFFFFF"/>
                </a:solidFill>
              </a:rPr>
              <a:t> and twilight through the shadow of Mount Diablo and gyrating the glider in all kinds of ways to lose altitude and touching the runway at sunset was memorable. Climax of the year was my first solo - on Halloween, thanks to Buzz, directly after I made a spectacularly failed attempt at landing without spoilers by sailing high over the ground crew in full side slip and getting way off course from the runway until I was directly over the taxiway instead.  Buzz remained silent in the back seat allowing me to make my own mistakes, and somehow I managed to land decently back on the runway and even take the second turnoff.  I knew I was in trouble when Buzz and Matthew stepped aside and conferred.  And befitting Halloween thanks to Marianne and others on the ground, they tricked me into posing for a photo with Buzz and dunked me from behind with a pumpkin colored water cooler. Huge thanks to all the instructors with whom I’ve learned so much, and tow pilots and club members who’ve been so generous with their time, wisdom and </a:t>
            </a:r>
            <a:r>
              <a:rPr lang="en-US" sz="1600" b="1" dirty="0" err="1">
                <a:solidFill>
                  <a:srgbClr val="FFFFFF"/>
                </a:solidFill>
              </a:rPr>
              <a:t>humour</a:t>
            </a:r>
            <a:r>
              <a:rPr lang="en-US" sz="1600" b="1" dirty="0">
                <a:solidFill>
                  <a:srgbClr val="FFFFFF"/>
                </a:solidFill>
              </a:rPr>
              <a:t>. </a:t>
            </a:r>
            <a:endParaRPr lang="en-US" sz="1600" b="1" dirty="0" smtClean="0">
              <a:solidFill>
                <a:srgbClr val="FFFFFF"/>
              </a:solidFill>
            </a:endParaRPr>
          </a:p>
        </p:txBody>
      </p:sp>
    </p:spTree>
    <p:extLst>
      <p:ext uri="{BB962C8B-B14F-4D97-AF65-F5344CB8AC3E}">
        <p14:creationId xmlns:p14="http://schemas.microsoft.com/office/powerpoint/2010/main" val="38324560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49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499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idx="4294967295"/>
          </p:nvPr>
        </p:nvSpPr>
        <p:spPr bwMode="auto">
          <a:xfrm>
            <a:off x="457200" y="-152400"/>
            <a:ext cx="8229600" cy="1143000"/>
          </a:xfrm>
          <a:prstGeom prst="rect">
            <a:avLst/>
          </a:prstGeom>
          <a:noFill/>
          <a:ln cap="flat" algn="ctr">
            <a:miter lim="800000"/>
            <a:headEnd/>
            <a:tailEnd/>
          </a:ln>
        </p:spPr>
        <p:txBody>
          <a:bodyPr anchor="ctr"/>
          <a:lstStyle/>
          <a:p>
            <a:r>
              <a:rPr lang="en-US" sz="4000" b="1" dirty="0" smtClean="0">
                <a:solidFill>
                  <a:srgbClr val="FFFF00"/>
                </a:solidFill>
                <a:effectLst>
                  <a:outerShdw blurRad="38100" dist="38100" dir="2700000" algn="tl">
                    <a:srgbClr val="C0C0C0"/>
                  </a:outerShdw>
                </a:effectLst>
              </a:rPr>
              <a:t>BESTS/MEMORABLE </a:t>
            </a:r>
            <a:r>
              <a:rPr lang="en-US" sz="4000" b="1" dirty="0">
                <a:solidFill>
                  <a:srgbClr val="FFFF00"/>
                </a:solidFill>
                <a:effectLst>
                  <a:outerShdw blurRad="38100" dist="38100" dir="2700000" algn="tl">
                    <a:srgbClr val="C0C0C0"/>
                  </a:outerShdw>
                </a:effectLst>
              </a:rPr>
              <a:t>in </a:t>
            </a:r>
            <a:r>
              <a:rPr lang="en-US" sz="4000" b="1" dirty="0" smtClean="0">
                <a:solidFill>
                  <a:srgbClr val="FFFF00"/>
                </a:solidFill>
                <a:effectLst>
                  <a:outerShdw blurRad="38100" dist="38100" dir="2700000" algn="tl">
                    <a:srgbClr val="C0C0C0"/>
                  </a:outerShdw>
                </a:effectLst>
              </a:rPr>
              <a:t>2015</a:t>
            </a:r>
            <a:endParaRPr lang="en-US" sz="4000" b="1" dirty="0">
              <a:solidFill>
                <a:srgbClr val="FFFF00"/>
              </a:solidFill>
              <a:effectLst>
                <a:outerShdw blurRad="38100" dist="38100" dir="2700000" algn="tl">
                  <a:srgbClr val="C0C0C0"/>
                </a:outerShdw>
              </a:effectLst>
            </a:endParaRPr>
          </a:p>
        </p:txBody>
      </p:sp>
      <p:sp>
        <p:nvSpPr>
          <p:cNvPr id="84995" name="Rectangle 3"/>
          <p:cNvSpPr>
            <a:spLocks noGrp="1" noChangeArrowheads="1"/>
          </p:cNvSpPr>
          <p:nvPr>
            <p:ph type="body" idx="4294967295"/>
          </p:nvPr>
        </p:nvSpPr>
        <p:spPr bwMode="auto">
          <a:xfrm>
            <a:off x="228600" y="914400"/>
            <a:ext cx="8915400" cy="4525963"/>
          </a:xfrm>
          <a:prstGeom prst="rect">
            <a:avLst/>
          </a:prstGeom>
          <a:noFill/>
          <a:ln cap="flat" algn="ctr">
            <a:miter lim="800000"/>
            <a:headEnd/>
            <a:tailEnd/>
          </a:ln>
        </p:spPr>
        <p:txBody>
          <a:bodyPr/>
          <a:lstStyle/>
          <a:p>
            <a:pPr>
              <a:lnSpc>
                <a:spcPct val="80000"/>
              </a:lnSpc>
            </a:pPr>
            <a:r>
              <a:rPr lang="en-US" sz="2800" b="1" dirty="0" smtClean="0">
                <a:solidFill>
                  <a:srgbClr val="FFFFFF"/>
                </a:solidFill>
              </a:rPr>
              <a:t>Todd Denman- </a:t>
            </a:r>
          </a:p>
          <a:p>
            <a:pPr>
              <a:lnSpc>
                <a:spcPct val="80000"/>
              </a:lnSpc>
            </a:pPr>
            <a:r>
              <a:rPr lang="en-US" sz="2800" b="1" dirty="0" smtClean="0">
                <a:solidFill>
                  <a:srgbClr val="FFFFFF"/>
                </a:solidFill>
              </a:rPr>
              <a:t>First </a:t>
            </a:r>
            <a:r>
              <a:rPr lang="en-US" sz="2800" b="1" dirty="0">
                <a:solidFill>
                  <a:srgbClr val="FFFFFF"/>
                </a:solidFill>
              </a:rPr>
              <a:t>glider ride in decades</a:t>
            </a:r>
            <a:r>
              <a:rPr lang="en-US" sz="2800" b="1" dirty="0" smtClean="0">
                <a:solidFill>
                  <a:srgbClr val="FFFFFF"/>
                </a:solidFill>
              </a:rPr>
              <a:t>.</a:t>
            </a:r>
          </a:p>
          <a:p>
            <a:pPr>
              <a:lnSpc>
                <a:spcPct val="80000"/>
              </a:lnSpc>
            </a:pPr>
            <a:r>
              <a:rPr lang="en-US" sz="2800" b="1" dirty="0" smtClean="0">
                <a:solidFill>
                  <a:srgbClr val="FFFFFF"/>
                </a:solidFill>
              </a:rPr>
              <a:t>First </a:t>
            </a:r>
            <a:r>
              <a:rPr lang="en-US" sz="2800" b="1" dirty="0">
                <a:solidFill>
                  <a:srgbClr val="FFFFFF"/>
                </a:solidFill>
              </a:rPr>
              <a:t>mountain flight </a:t>
            </a:r>
            <a:r>
              <a:rPr lang="en-US" sz="2800" b="1" dirty="0" smtClean="0">
                <a:solidFill>
                  <a:srgbClr val="FFFFFF"/>
                </a:solidFill>
              </a:rPr>
              <a:t>at Truckee </a:t>
            </a:r>
            <a:endParaRPr lang="en-US" sz="2800" b="1" dirty="0">
              <a:solidFill>
                <a:srgbClr val="FFFFFF"/>
              </a:solidFill>
            </a:endParaRPr>
          </a:p>
          <a:p>
            <a:pPr>
              <a:lnSpc>
                <a:spcPct val="80000"/>
              </a:lnSpc>
            </a:pPr>
            <a:r>
              <a:rPr lang="en-US" sz="2800" b="1" dirty="0">
                <a:solidFill>
                  <a:srgbClr val="FFFFFF"/>
                </a:solidFill>
              </a:rPr>
              <a:t>F</a:t>
            </a:r>
            <a:r>
              <a:rPr lang="en-US" sz="2800" b="1" dirty="0" smtClean="0">
                <a:solidFill>
                  <a:srgbClr val="FFFFFF"/>
                </a:solidFill>
              </a:rPr>
              <a:t>light #13 w</a:t>
            </a:r>
            <a:r>
              <a:rPr lang="en-US" sz="2800" b="1" dirty="0">
                <a:solidFill>
                  <a:srgbClr val="FFFFFF"/>
                </a:solidFill>
              </a:rPr>
              <a:t>/ Buzz </a:t>
            </a:r>
            <a:r>
              <a:rPr lang="en-US" sz="2800" b="1" dirty="0" smtClean="0">
                <a:solidFill>
                  <a:srgbClr val="FFFFFF"/>
                </a:solidFill>
              </a:rPr>
              <a:t>turned </a:t>
            </a:r>
            <a:r>
              <a:rPr lang="en-US" sz="2800" b="1" dirty="0">
                <a:solidFill>
                  <a:srgbClr val="FFFFFF"/>
                </a:solidFill>
              </a:rPr>
              <a:t>into a 3-hour flight over Byron in </a:t>
            </a:r>
            <a:r>
              <a:rPr lang="en-US" sz="2800" b="1" dirty="0" smtClean="0">
                <a:solidFill>
                  <a:srgbClr val="FFFFFF"/>
                </a:solidFill>
              </a:rPr>
              <a:t>June</a:t>
            </a:r>
          </a:p>
          <a:p>
            <a:pPr>
              <a:lnSpc>
                <a:spcPct val="80000"/>
              </a:lnSpc>
            </a:pPr>
            <a:r>
              <a:rPr lang="en-US" sz="2800" b="1" dirty="0" smtClean="0">
                <a:solidFill>
                  <a:srgbClr val="FFFFFF"/>
                </a:solidFill>
              </a:rPr>
              <a:t>an </a:t>
            </a:r>
            <a:r>
              <a:rPr lang="en-US" sz="2800" b="1" dirty="0">
                <a:solidFill>
                  <a:srgbClr val="FFFFFF"/>
                </a:solidFill>
              </a:rPr>
              <a:t>amazing 3-hour plus </a:t>
            </a:r>
            <a:r>
              <a:rPr lang="en-US" sz="2800" b="1" dirty="0" smtClean="0">
                <a:solidFill>
                  <a:srgbClr val="FFFFFF"/>
                </a:solidFill>
              </a:rPr>
              <a:t>wave flight </a:t>
            </a:r>
            <a:r>
              <a:rPr lang="en-US" sz="2800" b="1" dirty="0">
                <a:solidFill>
                  <a:srgbClr val="FFFFFF"/>
                </a:solidFill>
              </a:rPr>
              <a:t>with John Boyce in August which </a:t>
            </a:r>
            <a:r>
              <a:rPr lang="en-US" sz="2800" b="1" dirty="0" smtClean="0">
                <a:solidFill>
                  <a:srgbClr val="FFFFFF"/>
                </a:solidFill>
              </a:rPr>
              <a:t>ended because </a:t>
            </a:r>
            <a:r>
              <a:rPr lang="en-US" sz="2800" b="1" dirty="0">
                <a:solidFill>
                  <a:srgbClr val="FFFFFF"/>
                </a:solidFill>
              </a:rPr>
              <a:t>of sunset; </a:t>
            </a:r>
            <a:endParaRPr lang="en-US" sz="2800" b="1" dirty="0" smtClean="0">
              <a:solidFill>
                <a:srgbClr val="FFFFFF"/>
              </a:solidFill>
            </a:endParaRPr>
          </a:p>
          <a:p>
            <a:pPr>
              <a:lnSpc>
                <a:spcPct val="80000"/>
              </a:lnSpc>
            </a:pPr>
            <a:r>
              <a:rPr lang="en-US" sz="2800" b="1" dirty="0" smtClean="0">
                <a:solidFill>
                  <a:srgbClr val="FFFFFF"/>
                </a:solidFill>
              </a:rPr>
              <a:t>1.5</a:t>
            </a:r>
            <a:r>
              <a:rPr lang="en-US" sz="2800" b="1" dirty="0">
                <a:solidFill>
                  <a:srgbClr val="FFFFFF"/>
                </a:solidFill>
              </a:rPr>
              <a:t>-hour wave flight over the reservoir with Buzz in </a:t>
            </a:r>
            <a:r>
              <a:rPr lang="en-US" sz="2800" b="1" dirty="0" smtClean="0">
                <a:solidFill>
                  <a:srgbClr val="FFFFFF"/>
                </a:solidFill>
              </a:rPr>
              <a:t>KP, </a:t>
            </a:r>
            <a:r>
              <a:rPr lang="en-US" sz="2800" b="1" dirty="0">
                <a:solidFill>
                  <a:srgbClr val="FFFFFF"/>
                </a:solidFill>
              </a:rPr>
              <a:t>during Oktoberfest, </a:t>
            </a:r>
            <a:endParaRPr lang="en-US" sz="2800" b="1" dirty="0" smtClean="0">
              <a:solidFill>
                <a:srgbClr val="FFFFFF"/>
              </a:solidFill>
            </a:endParaRPr>
          </a:p>
          <a:p>
            <a:pPr>
              <a:lnSpc>
                <a:spcPct val="80000"/>
              </a:lnSpc>
            </a:pPr>
            <a:r>
              <a:rPr lang="en-US" sz="2800" b="1" dirty="0" smtClean="0">
                <a:solidFill>
                  <a:srgbClr val="FFFFFF"/>
                </a:solidFill>
              </a:rPr>
              <a:t>My first </a:t>
            </a:r>
            <a:r>
              <a:rPr lang="en-US" sz="2800" b="1" dirty="0">
                <a:solidFill>
                  <a:srgbClr val="FFFFFF"/>
                </a:solidFill>
              </a:rPr>
              <a:t>solo - on </a:t>
            </a:r>
            <a:r>
              <a:rPr lang="en-US" sz="2800" b="1" dirty="0" smtClean="0">
                <a:solidFill>
                  <a:srgbClr val="FFFFFF"/>
                </a:solidFill>
              </a:rPr>
              <a:t>Halloween</a:t>
            </a:r>
          </a:p>
          <a:p>
            <a:pPr>
              <a:lnSpc>
                <a:spcPct val="80000"/>
              </a:lnSpc>
            </a:pPr>
            <a:r>
              <a:rPr lang="en-US" sz="2800" b="1" dirty="0" smtClean="0">
                <a:solidFill>
                  <a:srgbClr val="FFFFFF"/>
                </a:solidFill>
              </a:rPr>
              <a:t>The post solo photo</a:t>
            </a:r>
          </a:p>
          <a:p>
            <a:pPr>
              <a:lnSpc>
                <a:spcPct val="80000"/>
              </a:lnSpc>
            </a:pPr>
            <a:r>
              <a:rPr lang="en-US" sz="2800" b="1" dirty="0" smtClean="0">
                <a:solidFill>
                  <a:srgbClr val="FFFFFF"/>
                </a:solidFill>
              </a:rPr>
              <a:t>Huge </a:t>
            </a:r>
            <a:r>
              <a:rPr lang="en-US" sz="2800" b="1" dirty="0">
                <a:solidFill>
                  <a:srgbClr val="FFFFFF"/>
                </a:solidFill>
              </a:rPr>
              <a:t>thanks to all the </a:t>
            </a:r>
            <a:r>
              <a:rPr lang="en-US" sz="2800" b="1" dirty="0" smtClean="0">
                <a:solidFill>
                  <a:srgbClr val="FFFFFF"/>
                </a:solidFill>
              </a:rPr>
              <a:t>instructors</a:t>
            </a:r>
            <a:r>
              <a:rPr lang="is-IS" sz="2800" b="1" dirty="0" smtClean="0">
                <a:solidFill>
                  <a:srgbClr val="FFFFFF"/>
                </a:solidFill>
              </a:rPr>
              <a:t>…</a:t>
            </a:r>
            <a:r>
              <a:rPr lang="en-US" sz="2800" b="1" dirty="0" smtClean="0">
                <a:solidFill>
                  <a:srgbClr val="FFFFFF"/>
                </a:solidFill>
              </a:rPr>
              <a:t> </a:t>
            </a:r>
            <a:r>
              <a:rPr lang="en-US" sz="2800" b="1" dirty="0">
                <a:solidFill>
                  <a:srgbClr val="FFFFFF"/>
                </a:solidFill>
              </a:rPr>
              <a:t>tow pilots and club members who’ve been so generous with their time, wisdom and </a:t>
            </a:r>
            <a:r>
              <a:rPr lang="en-US" sz="2800" b="1" dirty="0" err="1">
                <a:solidFill>
                  <a:srgbClr val="FFFFFF"/>
                </a:solidFill>
              </a:rPr>
              <a:t>humour</a:t>
            </a:r>
            <a:r>
              <a:rPr lang="en-US" sz="2800" b="1" dirty="0">
                <a:solidFill>
                  <a:srgbClr val="FFFFFF"/>
                </a:solidFill>
              </a:rPr>
              <a:t>. </a:t>
            </a:r>
            <a:endParaRPr lang="en-US" sz="2800" b="1" dirty="0" smtClean="0">
              <a:solidFill>
                <a:srgbClr val="FFFFFF"/>
              </a:solidFill>
            </a:endParaRPr>
          </a:p>
        </p:txBody>
      </p:sp>
    </p:spTree>
    <p:extLst>
      <p:ext uri="{BB962C8B-B14F-4D97-AF65-F5344CB8AC3E}">
        <p14:creationId xmlns:p14="http://schemas.microsoft.com/office/powerpoint/2010/main" val="6833550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49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499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499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499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499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499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499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499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499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idx="4294967295"/>
          </p:nvPr>
        </p:nvSpPr>
        <p:spPr bwMode="auto">
          <a:xfrm>
            <a:off x="457200" y="-152400"/>
            <a:ext cx="8229600" cy="1143000"/>
          </a:xfrm>
          <a:prstGeom prst="rect">
            <a:avLst/>
          </a:prstGeom>
          <a:noFill/>
          <a:ln cap="flat" algn="ctr">
            <a:miter lim="800000"/>
            <a:headEnd/>
            <a:tailEnd/>
          </a:ln>
        </p:spPr>
        <p:txBody>
          <a:bodyPr anchor="ctr"/>
          <a:lstStyle/>
          <a:p>
            <a:r>
              <a:rPr lang="en-US" sz="4000" b="1" dirty="0" smtClean="0">
                <a:solidFill>
                  <a:srgbClr val="FFFF00"/>
                </a:solidFill>
                <a:effectLst>
                  <a:outerShdw blurRad="38100" dist="38100" dir="2700000" algn="tl">
                    <a:srgbClr val="C0C0C0"/>
                  </a:outerShdw>
                </a:effectLst>
              </a:rPr>
              <a:t>BESTS/MEMORABLE </a:t>
            </a:r>
            <a:r>
              <a:rPr lang="en-US" sz="4000" b="1" dirty="0">
                <a:solidFill>
                  <a:srgbClr val="FFFF00"/>
                </a:solidFill>
                <a:effectLst>
                  <a:outerShdw blurRad="38100" dist="38100" dir="2700000" algn="tl">
                    <a:srgbClr val="C0C0C0"/>
                  </a:outerShdw>
                </a:effectLst>
              </a:rPr>
              <a:t>in </a:t>
            </a:r>
            <a:r>
              <a:rPr lang="en-US" sz="4000" b="1" dirty="0" smtClean="0">
                <a:solidFill>
                  <a:srgbClr val="FFFF00"/>
                </a:solidFill>
                <a:effectLst>
                  <a:outerShdw blurRad="38100" dist="38100" dir="2700000" algn="tl">
                    <a:srgbClr val="C0C0C0"/>
                  </a:outerShdw>
                </a:effectLst>
              </a:rPr>
              <a:t>2015</a:t>
            </a:r>
            <a:endParaRPr lang="en-US" sz="4000" b="1" dirty="0">
              <a:solidFill>
                <a:srgbClr val="FFFF00"/>
              </a:solidFill>
              <a:effectLst>
                <a:outerShdw blurRad="38100" dist="38100" dir="2700000" algn="tl">
                  <a:srgbClr val="C0C0C0"/>
                </a:outerShdw>
              </a:effectLst>
            </a:endParaRPr>
          </a:p>
        </p:txBody>
      </p:sp>
      <p:sp>
        <p:nvSpPr>
          <p:cNvPr id="84995" name="Rectangle 3"/>
          <p:cNvSpPr>
            <a:spLocks noGrp="1" noChangeArrowheads="1"/>
          </p:cNvSpPr>
          <p:nvPr>
            <p:ph type="body" idx="4294967295"/>
          </p:nvPr>
        </p:nvSpPr>
        <p:spPr bwMode="auto">
          <a:xfrm>
            <a:off x="228600" y="914400"/>
            <a:ext cx="8915400" cy="4525963"/>
          </a:xfrm>
          <a:prstGeom prst="rect">
            <a:avLst/>
          </a:prstGeom>
          <a:noFill/>
          <a:ln cap="flat" algn="ctr">
            <a:miter lim="800000"/>
            <a:headEnd/>
            <a:tailEnd/>
          </a:ln>
        </p:spPr>
        <p:txBody>
          <a:bodyPr/>
          <a:lstStyle/>
          <a:p>
            <a:pPr>
              <a:lnSpc>
                <a:spcPct val="80000"/>
              </a:lnSpc>
            </a:pPr>
            <a:r>
              <a:rPr lang="en-US" sz="2800" b="1" dirty="0" err="1" smtClean="0">
                <a:solidFill>
                  <a:schemeClr val="bg1"/>
                </a:solidFill>
              </a:rPr>
              <a:t>Ramy</a:t>
            </a:r>
            <a:r>
              <a:rPr lang="en-US" sz="2800" b="1" dirty="0" smtClean="0">
                <a:solidFill>
                  <a:schemeClr val="bg1"/>
                </a:solidFill>
              </a:rPr>
              <a:t> </a:t>
            </a:r>
            <a:r>
              <a:rPr lang="en-US" sz="2800" b="1" dirty="0" err="1" smtClean="0">
                <a:solidFill>
                  <a:schemeClr val="bg1"/>
                </a:solidFill>
              </a:rPr>
              <a:t>Yanetz</a:t>
            </a:r>
            <a:r>
              <a:rPr lang="en-US" sz="2800" b="1" dirty="0" smtClean="0">
                <a:solidFill>
                  <a:schemeClr val="bg1"/>
                </a:solidFill>
              </a:rPr>
              <a:t>-</a:t>
            </a:r>
          </a:p>
          <a:p>
            <a:pPr>
              <a:lnSpc>
                <a:spcPct val="80000"/>
              </a:lnSpc>
            </a:pPr>
            <a:r>
              <a:rPr lang="en-US" sz="2800" b="1" dirty="0" smtClean="0">
                <a:solidFill>
                  <a:schemeClr val="bg1"/>
                </a:solidFill>
              </a:rPr>
              <a:t> </a:t>
            </a:r>
            <a:r>
              <a:rPr lang="en-US" sz="2800" b="1" dirty="0">
                <a:solidFill>
                  <a:srgbClr val="FFFFFF"/>
                </a:solidFill>
              </a:rPr>
              <a:t>Looking back at 2015 - it was my best soaring year! </a:t>
            </a:r>
            <a:endParaRPr lang="en-US" sz="2800" b="1" dirty="0" smtClean="0">
              <a:solidFill>
                <a:srgbClr val="FFFFFF"/>
              </a:solidFill>
            </a:endParaRPr>
          </a:p>
          <a:p>
            <a:pPr>
              <a:lnSpc>
                <a:spcPct val="80000"/>
              </a:lnSpc>
            </a:pPr>
            <a:r>
              <a:rPr lang="en-US" sz="2800" b="1" dirty="0" smtClean="0">
                <a:solidFill>
                  <a:srgbClr val="FFFFFF"/>
                </a:solidFill>
              </a:rPr>
              <a:t>More </a:t>
            </a:r>
            <a:r>
              <a:rPr lang="en-US" sz="2800" b="1" dirty="0">
                <a:solidFill>
                  <a:srgbClr val="FFFFFF"/>
                </a:solidFill>
              </a:rPr>
              <a:t>flights, hours, distance and speed than ever </a:t>
            </a:r>
            <a:r>
              <a:rPr lang="en-US" sz="2800" b="1" dirty="0" smtClean="0">
                <a:solidFill>
                  <a:srgbClr val="FFFFFF"/>
                </a:solidFill>
              </a:rPr>
              <a:t>before</a:t>
            </a:r>
          </a:p>
          <a:p>
            <a:pPr>
              <a:lnSpc>
                <a:spcPct val="80000"/>
              </a:lnSpc>
            </a:pPr>
            <a:r>
              <a:rPr lang="en-US" sz="2800" b="1" dirty="0">
                <a:solidFill>
                  <a:srgbClr val="FFFFFF"/>
                </a:solidFill>
              </a:rPr>
              <a:t>M</a:t>
            </a:r>
            <a:r>
              <a:rPr lang="en-US" sz="2800" b="1" dirty="0" smtClean="0">
                <a:solidFill>
                  <a:srgbClr val="FFFFFF"/>
                </a:solidFill>
              </a:rPr>
              <a:t>y </a:t>
            </a:r>
            <a:r>
              <a:rPr lang="en-US" sz="2800" b="1" dirty="0">
                <a:solidFill>
                  <a:srgbClr val="FFFFFF"/>
                </a:solidFill>
              </a:rPr>
              <a:t>longest flight ever (1792km/1113 miles), </a:t>
            </a:r>
            <a:r>
              <a:rPr lang="en-US" sz="2800" b="1" dirty="0" smtClean="0">
                <a:solidFill>
                  <a:srgbClr val="FFFFFF"/>
                </a:solidFill>
              </a:rPr>
              <a:t>in </a:t>
            </a:r>
            <a:r>
              <a:rPr lang="en-US" sz="2800" b="1" dirty="0">
                <a:solidFill>
                  <a:srgbClr val="FFFFFF"/>
                </a:solidFill>
              </a:rPr>
              <a:t>a yoyo wave flight from Minden at an average speed of 183 kmh. </a:t>
            </a:r>
            <a:endParaRPr lang="en-US" sz="2800" b="1" dirty="0" smtClean="0">
              <a:solidFill>
                <a:srgbClr val="FFFFFF"/>
              </a:solidFill>
            </a:endParaRPr>
          </a:p>
          <a:p>
            <a:pPr>
              <a:lnSpc>
                <a:spcPct val="80000"/>
              </a:lnSpc>
            </a:pPr>
            <a:r>
              <a:rPr lang="en-US" sz="2800" b="1" dirty="0" smtClean="0">
                <a:solidFill>
                  <a:srgbClr val="FFFFFF"/>
                </a:solidFill>
              </a:rPr>
              <a:t>Crossed California </a:t>
            </a:r>
            <a:r>
              <a:rPr lang="en-US" sz="2800" b="1" dirty="0">
                <a:solidFill>
                  <a:srgbClr val="FFFFFF"/>
                </a:solidFill>
              </a:rPr>
              <a:t>and the Sierra from the Pacific to Carson City and back to Stockton </a:t>
            </a:r>
            <a:r>
              <a:rPr lang="en-US" sz="2800" dirty="0"/>
              <a:t>  </a:t>
            </a:r>
            <a:endParaRPr lang="en-US" sz="2800" b="1" dirty="0" smtClean="0">
              <a:solidFill>
                <a:schemeClr val="bg1"/>
              </a:solidFill>
            </a:endParaRPr>
          </a:p>
        </p:txBody>
      </p:sp>
    </p:spTree>
    <p:extLst>
      <p:ext uri="{BB962C8B-B14F-4D97-AF65-F5344CB8AC3E}">
        <p14:creationId xmlns:p14="http://schemas.microsoft.com/office/powerpoint/2010/main" val="28539224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49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499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499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499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499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Grp="1" noChangeArrowheads="1"/>
          </p:cNvSpPr>
          <p:nvPr>
            <p:ph type="title" idx="4294967295"/>
          </p:nvPr>
        </p:nvSpPr>
        <p:spPr bwMode="auto">
          <a:xfrm>
            <a:off x="457200" y="274638"/>
            <a:ext cx="8229600" cy="1143000"/>
          </a:xfrm>
          <a:prstGeom prst="rect">
            <a:avLst/>
          </a:prstGeom>
          <a:noFill/>
          <a:ln cap="flat" algn="ctr">
            <a:miter lim="800000"/>
            <a:headEnd/>
            <a:tailEnd/>
          </a:ln>
        </p:spPr>
        <p:txBody>
          <a:bodyPr anchor="ctr"/>
          <a:lstStyle/>
          <a:p>
            <a:r>
              <a:rPr lang="en-US" sz="4000" b="1" dirty="0">
                <a:solidFill>
                  <a:srgbClr val="FFFF00"/>
                </a:solidFill>
                <a:effectLst>
                  <a:outerShdw blurRad="38100" dist="38100" dir="2700000" algn="tl">
                    <a:srgbClr val="C0C0C0"/>
                  </a:outerShdw>
                </a:effectLst>
              </a:rPr>
              <a:t>FIRST </a:t>
            </a:r>
            <a:r>
              <a:rPr lang="en-US" sz="4000" b="1" dirty="0" smtClean="0">
                <a:solidFill>
                  <a:srgbClr val="FFFF00"/>
                </a:solidFill>
                <a:effectLst>
                  <a:outerShdw blurRad="38100" dist="38100" dir="2700000" algn="tl">
                    <a:srgbClr val="C0C0C0"/>
                  </a:outerShdw>
                </a:effectLst>
              </a:rPr>
              <a:t>SOLO in 2015</a:t>
            </a:r>
            <a:r>
              <a:rPr lang="en-US" sz="4000" b="1" dirty="0">
                <a:solidFill>
                  <a:srgbClr val="FFFF00"/>
                </a:solidFill>
                <a:effectLst>
                  <a:outerShdw blurRad="38100" dist="38100" dir="2700000" algn="tl">
                    <a:srgbClr val="C0C0C0"/>
                  </a:outerShdw>
                </a:effectLst>
              </a:rPr>
              <a:t>	</a:t>
            </a:r>
          </a:p>
        </p:txBody>
      </p:sp>
      <p:sp>
        <p:nvSpPr>
          <p:cNvPr id="5123" name="Rectangle 5"/>
          <p:cNvSpPr>
            <a:spLocks noGrp="1" noChangeArrowheads="1"/>
          </p:cNvSpPr>
          <p:nvPr>
            <p:ph type="body" idx="4294967295"/>
          </p:nvPr>
        </p:nvSpPr>
        <p:spPr bwMode="auto">
          <a:xfrm>
            <a:off x="762000" y="1447800"/>
            <a:ext cx="5029200" cy="685800"/>
          </a:xfrm>
          <a:prstGeom prst="rect">
            <a:avLst/>
          </a:prstGeom>
          <a:noFill/>
          <a:ln>
            <a:miter lim="800000"/>
            <a:headEnd/>
            <a:tailEnd/>
          </a:ln>
        </p:spPr>
        <p:txBody>
          <a:bodyPr/>
          <a:lstStyle/>
          <a:p>
            <a:r>
              <a:rPr lang="en-US" b="1" dirty="0" smtClean="0">
                <a:solidFill>
                  <a:schemeClr val="bg1"/>
                </a:solidFill>
              </a:rPr>
              <a:t>Tobin Fricke</a:t>
            </a:r>
          </a:p>
          <a:p>
            <a:endParaRPr lang="en-US" b="1" dirty="0" smtClean="0">
              <a:solidFill>
                <a:schemeClr val="bg1"/>
              </a:solidFill>
            </a:endParaRPr>
          </a:p>
          <a:p>
            <a:endParaRPr lang="en-US" b="1" dirty="0">
              <a:solidFill>
                <a:schemeClr val="bg1"/>
              </a:solidFill>
            </a:endParaRPr>
          </a:p>
        </p:txBody>
      </p:sp>
      <p:pic>
        <p:nvPicPr>
          <p:cNvPr id="2" name="Picture 1" descr="IMG_624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8600" y="1295400"/>
            <a:ext cx="3829050" cy="51054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idx="4294967295"/>
          </p:nvPr>
        </p:nvSpPr>
        <p:spPr bwMode="auto">
          <a:xfrm>
            <a:off x="457200" y="-152400"/>
            <a:ext cx="8229600" cy="1143000"/>
          </a:xfrm>
          <a:prstGeom prst="rect">
            <a:avLst/>
          </a:prstGeom>
          <a:noFill/>
          <a:ln cap="flat" algn="ctr">
            <a:miter lim="800000"/>
            <a:headEnd/>
            <a:tailEnd/>
          </a:ln>
        </p:spPr>
        <p:txBody>
          <a:bodyPr anchor="ctr"/>
          <a:lstStyle/>
          <a:p>
            <a:r>
              <a:rPr lang="en-US" sz="4000" b="1" dirty="0" smtClean="0">
                <a:solidFill>
                  <a:srgbClr val="FFFF00"/>
                </a:solidFill>
                <a:effectLst>
                  <a:outerShdw blurRad="38100" dist="38100" dir="2700000" algn="tl">
                    <a:srgbClr val="C0C0C0"/>
                  </a:outerShdw>
                </a:effectLst>
              </a:rPr>
              <a:t>BESTS/MEMORABLE </a:t>
            </a:r>
            <a:r>
              <a:rPr lang="en-US" sz="4000" b="1" dirty="0">
                <a:solidFill>
                  <a:srgbClr val="FFFF00"/>
                </a:solidFill>
                <a:effectLst>
                  <a:outerShdw blurRad="38100" dist="38100" dir="2700000" algn="tl">
                    <a:srgbClr val="C0C0C0"/>
                  </a:outerShdw>
                </a:effectLst>
              </a:rPr>
              <a:t>in </a:t>
            </a:r>
            <a:r>
              <a:rPr lang="en-US" sz="4000" b="1" dirty="0" smtClean="0">
                <a:solidFill>
                  <a:srgbClr val="FFFF00"/>
                </a:solidFill>
                <a:effectLst>
                  <a:outerShdw blurRad="38100" dist="38100" dir="2700000" algn="tl">
                    <a:srgbClr val="C0C0C0"/>
                  </a:outerShdw>
                </a:effectLst>
              </a:rPr>
              <a:t>2015</a:t>
            </a:r>
            <a:endParaRPr lang="en-US" sz="4000" b="1" dirty="0">
              <a:solidFill>
                <a:srgbClr val="FFFF00"/>
              </a:solidFill>
              <a:effectLst>
                <a:outerShdw blurRad="38100" dist="38100" dir="2700000" algn="tl">
                  <a:srgbClr val="C0C0C0"/>
                </a:outerShdw>
              </a:effectLst>
            </a:endParaRPr>
          </a:p>
        </p:txBody>
      </p:sp>
      <p:sp>
        <p:nvSpPr>
          <p:cNvPr id="84995" name="Rectangle 3"/>
          <p:cNvSpPr>
            <a:spLocks noGrp="1" noChangeArrowheads="1"/>
          </p:cNvSpPr>
          <p:nvPr>
            <p:ph type="body" idx="4294967295"/>
          </p:nvPr>
        </p:nvSpPr>
        <p:spPr bwMode="auto">
          <a:xfrm>
            <a:off x="228600" y="762000"/>
            <a:ext cx="8915400" cy="4525963"/>
          </a:xfrm>
          <a:prstGeom prst="rect">
            <a:avLst/>
          </a:prstGeom>
          <a:noFill/>
          <a:ln cap="flat" algn="ctr">
            <a:miter lim="800000"/>
            <a:headEnd/>
            <a:tailEnd/>
          </a:ln>
        </p:spPr>
        <p:txBody>
          <a:bodyPr/>
          <a:lstStyle/>
          <a:p>
            <a:pPr>
              <a:lnSpc>
                <a:spcPct val="80000"/>
              </a:lnSpc>
            </a:pPr>
            <a:r>
              <a:rPr lang="en-US" sz="2800" b="1" dirty="0" smtClean="0">
                <a:solidFill>
                  <a:schemeClr val="bg1"/>
                </a:solidFill>
              </a:rPr>
              <a:t>Dan Colton- </a:t>
            </a:r>
            <a:r>
              <a:rPr lang="en-US" sz="2800" dirty="0">
                <a:solidFill>
                  <a:srgbClr val="FFFFFF"/>
                </a:solidFill>
              </a:rPr>
              <a:t> </a:t>
            </a:r>
            <a:r>
              <a:rPr lang="en-US" sz="2800" b="1" dirty="0">
                <a:solidFill>
                  <a:srgbClr val="FFFFFF"/>
                </a:solidFill>
              </a:rPr>
              <a:t>  I had my best flying year ever in 2015 </a:t>
            </a:r>
            <a:endParaRPr lang="en-US" sz="2800" b="1" dirty="0" smtClean="0">
              <a:solidFill>
                <a:srgbClr val="FFFFFF"/>
              </a:solidFill>
            </a:endParaRPr>
          </a:p>
          <a:p>
            <a:pPr>
              <a:lnSpc>
                <a:spcPct val="80000"/>
              </a:lnSpc>
            </a:pPr>
            <a:r>
              <a:rPr lang="en-US" sz="2800" b="1" dirty="0" smtClean="0">
                <a:solidFill>
                  <a:srgbClr val="FFFFFF"/>
                </a:solidFill>
              </a:rPr>
              <a:t>XC</a:t>
            </a:r>
            <a:r>
              <a:rPr lang="en-US" sz="2800" b="1" dirty="0">
                <a:solidFill>
                  <a:srgbClr val="FFFFFF"/>
                </a:solidFill>
              </a:rPr>
              <a:t> flight of 219 km  from Truckee</a:t>
            </a:r>
            <a:r>
              <a:rPr lang="en-US" sz="2800" b="1" dirty="0" smtClean="0">
                <a:solidFill>
                  <a:srgbClr val="FFFFFF"/>
                </a:solidFill>
              </a:rPr>
              <a:t>.</a:t>
            </a:r>
          </a:p>
          <a:p>
            <a:pPr>
              <a:lnSpc>
                <a:spcPct val="80000"/>
              </a:lnSpc>
            </a:pPr>
            <a:r>
              <a:rPr lang="en-US" sz="2800" b="1" dirty="0" smtClean="0">
                <a:solidFill>
                  <a:srgbClr val="FFFFFF"/>
                </a:solidFill>
              </a:rPr>
              <a:t> </a:t>
            </a:r>
            <a:r>
              <a:rPr lang="en-US" sz="2800" b="1" dirty="0">
                <a:solidFill>
                  <a:srgbClr val="FFFFFF"/>
                </a:solidFill>
              </a:rPr>
              <a:t>Flew one flight in Hollister League (295 km XC mentoring flight with Kurt Thames in BASA DG505).  </a:t>
            </a:r>
            <a:endParaRPr lang="en-US" sz="2800" b="1" dirty="0" smtClean="0">
              <a:solidFill>
                <a:srgbClr val="FFFFFF"/>
              </a:solidFill>
            </a:endParaRPr>
          </a:p>
          <a:p>
            <a:pPr>
              <a:lnSpc>
                <a:spcPct val="80000"/>
              </a:lnSpc>
            </a:pPr>
            <a:r>
              <a:rPr lang="en-US" sz="2800" b="1" dirty="0" smtClean="0">
                <a:solidFill>
                  <a:srgbClr val="FFFFFF"/>
                </a:solidFill>
              </a:rPr>
              <a:t>Flew </a:t>
            </a:r>
            <a:r>
              <a:rPr lang="en-US" sz="2800" b="1" dirty="0">
                <a:solidFill>
                  <a:srgbClr val="FFFFFF"/>
                </a:solidFill>
              </a:rPr>
              <a:t>81C in </a:t>
            </a:r>
            <a:r>
              <a:rPr lang="en-US" sz="2800" b="1" dirty="0" err="1">
                <a:solidFill>
                  <a:srgbClr val="FFFFFF"/>
                </a:solidFill>
              </a:rPr>
              <a:t>Panoche</a:t>
            </a:r>
            <a:r>
              <a:rPr lang="en-US" sz="2800" b="1" dirty="0">
                <a:solidFill>
                  <a:srgbClr val="FFFFFF"/>
                </a:solidFill>
              </a:rPr>
              <a:t> Glider </a:t>
            </a:r>
            <a:r>
              <a:rPr lang="en-US" sz="2800" b="1" dirty="0" err="1">
                <a:solidFill>
                  <a:srgbClr val="FFFFFF"/>
                </a:solidFill>
              </a:rPr>
              <a:t>Palooza</a:t>
            </a:r>
            <a:r>
              <a:rPr lang="en-US" sz="2800" b="1" dirty="0">
                <a:solidFill>
                  <a:srgbClr val="FFFFFF"/>
                </a:solidFill>
              </a:rPr>
              <a:t> and got to experience "The Convergence", Larry's Bar &amp; Grill, and </a:t>
            </a:r>
            <a:r>
              <a:rPr lang="en-US" sz="2800" b="1" dirty="0" err="1">
                <a:solidFill>
                  <a:srgbClr val="FFFFFF"/>
                </a:solidFill>
              </a:rPr>
              <a:t>Mercey</a:t>
            </a:r>
            <a:r>
              <a:rPr lang="en-US" sz="2800" b="1" dirty="0">
                <a:solidFill>
                  <a:srgbClr val="FFFFFF"/>
                </a:solidFill>
              </a:rPr>
              <a:t> Hot </a:t>
            </a:r>
            <a:r>
              <a:rPr lang="en-US" sz="2800" b="1" dirty="0" smtClean="0">
                <a:solidFill>
                  <a:srgbClr val="FFFFFF"/>
                </a:solidFill>
              </a:rPr>
              <a:t>Springs</a:t>
            </a:r>
          </a:p>
          <a:p>
            <a:pPr>
              <a:lnSpc>
                <a:spcPct val="80000"/>
              </a:lnSpc>
            </a:pPr>
            <a:r>
              <a:rPr lang="en-US" sz="2800" b="1" dirty="0" smtClean="0">
                <a:solidFill>
                  <a:srgbClr val="FFFFFF"/>
                </a:solidFill>
              </a:rPr>
              <a:t>XC </a:t>
            </a:r>
            <a:r>
              <a:rPr lang="en-US" sz="2800" b="1" dirty="0">
                <a:solidFill>
                  <a:srgbClr val="FFFFFF"/>
                </a:solidFill>
              </a:rPr>
              <a:t>Mentoring flights with Larry and Buzz up at Truckee including the longest XC flight that 81C made all year (196 km out of Truckee)</a:t>
            </a:r>
            <a:br>
              <a:rPr lang="en-US" sz="2800" b="1" dirty="0">
                <a:solidFill>
                  <a:srgbClr val="FFFFFF"/>
                </a:solidFill>
              </a:rPr>
            </a:br>
            <a:r>
              <a:rPr lang="en-US" sz="2800" b="1" dirty="0">
                <a:solidFill>
                  <a:srgbClr val="FFFFFF"/>
                </a:solidFill>
              </a:rPr>
              <a:t>Achieved NCSA XC </a:t>
            </a:r>
            <a:r>
              <a:rPr lang="en-US" sz="2800" b="1" dirty="0" smtClean="0">
                <a:solidFill>
                  <a:srgbClr val="FFFFFF"/>
                </a:solidFill>
              </a:rPr>
              <a:t>endorsement </a:t>
            </a:r>
            <a:r>
              <a:rPr lang="en-US" sz="2800" b="1" dirty="0">
                <a:solidFill>
                  <a:srgbClr val="FFFFFF"/>
                </a:solidFill>
              </a:rPr>
              <a:t>for club gliders </a:t>
            </a:r>
          </a:p>
          <a:p>
            <a:pPr>
              <a:lnSpc>
                <a:spcPct val="80000"/>
              </a:lnSpc>
            </a:pPr>
            <a:r>
              <a:rPr lang="en-US" sz="2800" b="1" dirty="0" smtClean="0">
                <a:solidFill>
                  <a:srgbClr val="FFFFFF"/>
                </a:solidFill>
              </a:rPr>
              <a:t>Received </a:t>
            </a:r>
            <a:r>
              <a:rPr lang="en-US" sz="2800" b="1" dirty="0">
                <a:solidFill>
                  <a:srgbClr val="FFFFFF"/>
                </a:solidFill>
              </a:rPr>
              <a:t>PASCO award for longest Region 11 Silver distance </a:t>
            </a:r>
            <a:r>
              <a:rPr lang="en-US" sz="2800" b="1" dirty="0" smtClean="0">
                <a:solidFill>
                  <a:srgbClr val="FFFFFF"/>
                </a:solidFill>
              </a:rPr>
              <a:t>flight</a:t>
            </a:r>
          </a:p>
        </p:txBody>
      </p:sp>
    </p:spTree>
    <p:extLst>
      <p:ext uri="{BB962C8B-B14F-4D97-AF65-F5344CB8AC3E}">
        <p14:creationId xmlns:p14="http://schemas.microsoft.com/office/powerpoint/2010/main" val="37925183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49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499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499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499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499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499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N559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00" y="152400"/>
            <a:ext cx="8813800" cy="6610350"/>
          </a:xfrm>
          <a:prstGeom prst="rect">
            <a:avLst/>
          </a:prstGeom>
        </p:spPr>
      </p:pic>
    </p:spTree>
    <p:extLst>
      <p:ext uri="{BB962C8B-B14F-4D97-AF65-F5344CB8AC3E}">
        <p14:creationId xmlns:p14="http://schemas.microsoft.com/office/powerpoint/2010/main" val="2576050820"/>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idx="4294967295"/>
          </p:nvPr>
        </p:nvSpPr>
        <p:spPr bwMode="auto">
          <a:xfrm>
            <a:off x="457200" y="-152400"/>
            <a:ext cx="8229600" cy="1143000"/>
          </a:xfrm>
          <a:prstGeom prst="rect">
            <a:avLst/>
          </a:prstGeom>
          <a:noFill/>
          <a:ln cap="flat" algn="ctr">
            <a:miter lim="800000"/>
            <a:headEnd/>
            <a:tailEnd/>
          </a:ln>
        </p:spPr>
        <p:txBody>
          <a:bodyPr anchor="ctr"/>
          <a:lstStyle/>
          <a:p>
            <a:r>
              <a:rPr lang="en-US" sz="4000" b="1" dirty="0" smtClean="0">
                <a:solidFill>
                  <a:srgbClr val="FFFF00"/>
                </a:solidFill>
                <a:effectLst>
                  <a:outerShdw blurRad="38100" dist="38100" dir="2700000" algn="tl">
                    <a:srgbClr val="C0C0C0"/>
                  </a:outerShdw>
                </a:effectLst>
              </a:rPr>
              <a:t>BESTS/MEMORABLE </a:t>
            </a:r>
            <a:r>
              <a:rPr lang="en-US" sz="4000" b="1" dirty="0">
                <a:solidFill>
                  <a:srgbClr val="FFFF00"/>
                </a:solidFill>
                <a:effectLst>
                  <a:outerShdw blurRad="38100" dist="38100" dir="2700000" algn="tl">
                    <a:srgbClr val="C0C0C0"/>
                  </a:outerShdw>
                </a:effectLst>
              </a:rPr>
              <a:t>in </a:t>
            </a:r>
            <a:r>
              <a:rPr lang="en-US" sz="4000" b="1" dirty="0" smtClean="0">
                <a:solidFill>
                  <a:srgbClr val="FFFF00"/>
                </a:solidFill>
                <a:effectLst>
                  <a:outerShdw blurRad="38100" dist="38100" dir="2700000" algn="tl">
                    <a:srgbClr val="C0C0C0"/>
                  </a:outerShdw>
                </a:effectLst>
              </a:rPr>
              <a:t>2015</a:t>
            </a:r>
            <a:endParaRPr lang="en-US" sz="4000" b="1" dirty="0">
              <a:solidFill>
                <a:srgbClr val="FFFF00"/>
              </a:solidFill>
              <a:effectLst>
                <a:outerShdw blurRad="38100" dist="38100" dir="2700000" algn="tl">
                  <a:srgbClr val="C0C0C0"/>
                </a:outerShdw>
              </a:effectLst>
            </a:endParaRPr>
          </a:p>
        </p:txBody>
      </p:sp>
      <p:sp>
        <p:nvSpPr>
          <p:cNvPr id="84995" name="Rectangle 3"/>
          <p:cNvSpPr>
            <a:spLocks noGrp="1" noChangeArrowheads="1"/>
          </p:cNvSpPr>
          <p:nvPr>
            <p:ph type="body" idx="4294967295"/>
          </p:nvPr>
        </p:nvSpPr>
        <p:spPr bwMode="auto">
          <a:xfrm>
            <a:off x="228600" y="914400"/>
            <a:ext cx="8915400" cy="4525963"/>
          </a:xfrm>
          <a:prstGeom prst="rect">
            <a:avLst/>
          </a:prstGeom>
          <a:noFill/>
          <a:ln cap="flat" algn="ctr">
            <a:miter lim="800000"/>
            <a:headEnd/>
            <a:tailEnd/>
          </a:ln>
        </p:spPr>
        <p:txBody>
          <a:bodyPr/>
          <a:lstStyle/>
          <a:p>
            <a:pPr>
              <a:lnSpc>
                <a:spcPct val="80000"/>
              </a:lnSpc>
            </a:pPr>
            <a:r>
              <a:rPr lang="en-US" sz="2800" b="1" dirty="0">
                <a:solidFill>
                  <a:srgbClr val="FFFFFF"/>
                </a:solidFill>
              </a:rPr>
              <a:t>Larry Suter- </a:t>
            </a:r>
            <a:endParaRPr lang="en-US" sz="2800" b="1" dirty="0" smtClean="0">
              <a:solidFill>
                <a:srgbClr val="FFFFFF"/>
              </a:solidFill>
            </a:endParaRPr>
          </a:p>
          <a:p>
            <a:pPr>
              <a:lnSpc>
                <a:spcPct val="80000"/>
              </a:lnSpc>
            </a:pPr>
            <a:r>
              <a:rPr lang="en-US" sz="2800" b="1" dirty="0" smtClean="0">
                <a:solidFill>
                  <a:srgbClr val="FFFFFF"/>
                </a:solidFill>
              </a:rPr>
              <a:t>Best </a:t>
            </a:r>
            <a:r>
              <a:rPr lang="en-US" sz="2800" b="1" dirty="0">
                <a:solidFill>
                  <a:srgbClr val="FFFFFF"/>
                </a:solidFill>
              </a:rPr>
              <a:t>year </a:t>
            </a:r>
            <a:r>
              <a:rPr lang="en-US" sz="2800" b="1" dirty="0" smtClean="0">
                <a:solidFill>
                  <a:srgbClr val="FFFFFF"/>
                </a:solidFill>
              </a:rPr>
              <a:t>soaring ever</a:t>
            </a:r>
            <a:r>
              <a:rPr lang="en-US" sz="2800" b="1" dirty="0">
                <a:solidFill>
                  <a:srgbClr val="FFFFFF"/>
                </a:solidFill>
              </a:rPr>
              <a:t>- </a:t>
            </a:r>
            <a:r>
              <a:rPr lang="en-US" sz="2800" b="1" dirty="0" smtClean="0">
                <a:solidFill>
                  <a:srgbClr val="FFFFFF"/>
                </a:solidFill>
              </a:rPr>
              <a:t>Flew more, flew </a:t>
            </a:r>
            <a:r>
              <a:rPr lang="en-US" sz="2800" b="1" dirty="0">
                <a:solidFill>
                  <a:srgbClr val="FFFFFF"/>
                </a:solidFill>
              </a:rPr>
              <a:t>further and moved my comfort zone. </a:t>
            </a:r>
            <a:endParaRPr lang="en-US" sz="2800" b="1" dirty="0" smtClean="0">
              <a:solidFill>
                <a:srgbClr val="FFFFFF"/>
              </a:solidFill>
            </a:endParaRPr>
          </a:p>
          <a:p>
            <a:pPr>
              <a:lnSpc>
                <a:spcPct val="80000"/>
              </a:lnSpc>
            </a:pPr>
            <a:r>
              <a:rPr lang="en-US" sz="2800" b="1" dirty="0" smtClean="0">
                <a:solidFill>
                  <a:srgbClr val="FFFFFF"/>
                </a:solidFill>
              </a:rPr>
              <a:t>ASI</a:t>
            </a:r>
            <a:r>
              <a:rPr lang="en-US" sz="2800" b="1" dirty="0">
                <a:solidFill>
                  <a:srgbClr val="FFFFFF"/>
                </a:solidFill>
              </a:rPr>
              <a:t>- near Bridgeport-7990-ASI was a thrill.  </a:t>
            </a:r>
          </a:p>
          <a:p>
            <a:pPr>
              <a:lnSpc>
                <a:spcPct val="80000"/>
              </a:lnSpc>
            </a:pPr>
            <a:endParaRPr lang="en-US" sz="2800" b="1" dirty="0" smtClean="0">
              <a:solidFill>
                <a:schemeClr val="bg1"/>
              </a:solidFill>
            </a:endParaRPr>
          </a:p>
        </p:txBody>
      </p:sp>
    </p:spTree>
    <p:extLst>
      <p:ext uri="{BB962C8B-B14F-4D97-AF65-F5344CB8AC3E}">
        <p14:creationId xmlns:p14="http://schemas.microsoft.com/office/powerpoint/2010/main" val="38861582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49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499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499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idx="4294967295"/>
          </p:nvPr>
        </p:nvSpPr>
        <p:spPr bwMode="auto">
          <a:xfrm>
            <a:off x="457200" y="-152400"/>
            <a:ext cx="8229600" cy="1143000"/>
          </a:xfrm>
          <a:prstGeom prst="rect">
            <a:avLst/>
          </a:prstGeom>
          <a:noFill/>
          <a:ln cap="flat" algn="ctr">
            <a:miter lim="800000"/>
            <a:headEnd/>
            <a:tailEnd/>
          </a:ln>
        </p:spPr>
        <p:txBody>
          <a:bodyPr anchor="ctr"/>
          <a:lstStyle/>
          <a:p>
            <a:r>
              <a:rPr lang="en-US" sz="4000" b="1" dirty="0" smtClean="0">
                <a:solidFill>
                  <a:srgbClr val="FFFF00"/>
                </a:solidFill>
                <a:effectLst>
                  <a:outerShdw blurRad="38100" dist="38100" dir="2700000" algn="tl">
                    <a:srgbClr val="C0C0C0"/>
                  </a:outerShdw>
                </a:effectLst>
              </a:rPr>
              <a:t>BESTS/MEMORABLE </a:t>
            </a:r>
            <a:r>
              <a:rPr lang="en-US" sz="4000" b="1" dirty="0">
                <a:solidFill>
                  <a:srgbClr val="FFFF00"/>
                </a:solidFill>
                <a:effectLst>
                  <a:outerShdw blurRad="38100" dist="38100" dir="2700000" algn="tl">
                    <a:srgbClr val="C0C0C0"/>
                  </a:outerShdw>
                </a:effectLst>
              </a:rPr>
              <a:t>in </a:t>
            </a:r>
            <a:r>
              <a:rPr lang="en-US" sz="4000" b="1" dirty="0" smtClean="0">
                <a:solidFill>
                  <a:srgbClr val="FFFF00"/>
                </a:solidFill>
                <a:effectLst>
                  <a:outerShdw blurRad="38100" dist="38100" dir="2700000" algn="tl">
                    <a:srgbClr val="C0C0C0"/>
                  </a:outerShdw>
                </a:effectLst>
              </a:rPr>
              <a:t>2015</a:t>
            </a:r>
            <a:endParaRPr lang="en-US" sz="4000" b="1" dirty="0">
              <a:solidFill>
                <a:srgbClr val="FFFF00"/>
              </a:solidFill>
              <a:effectLst>
                <a:outerShdw blurRad="38100" dist="38100" dir="2700000" algn="tl">
                  <a:srgbClr val="C0C0C0"/>
                </a:outerShdw>
              </a:effectLst>
            </a:endParaRPr>
          </a:p>
        </p:txBody>
      </p:sp>
      <p:sp>
        <p:nvSpPr>
          <p:cNvPr id="84995" name="Rectangle 3"/>
          <p:cNvSpPr>
            <a:spLocks noGrp="1" noChangeArrowheads="1"/>
          </p:cNvSpPr>
          <p:nvPr>
            <p:ph type="body" idx="4294967295"/>
          </p:nvPr>
        </p:nvSpPr>
        <p:spPr bwMode="auto">
          <a:xfrm>
            <a:off x="228600" y="914400"/>
            <a:ext cx="8915400" cy="4525963"/>
          </a:xfrm>
          <a:prstGeom prst="rect">
            <a:avLst/>
          </a:prstGeom>
          <a:noFill/>
          <a:ln cap="flat" algn="ctr">
            <a:miter lim="800000"/>
            <a:headEnd/>
            <a:tailEnd/>
          </a:ln>
        </p:spPr>
        <p:txBody>
          <a:bodyPr/>
          <a:lstStyle/>
          <a:p>
            <a:pPr>
              <a:lnSpc>
                <a:spcPct val="80000"/>
              </a:lnSpc>
            </a:pPr>
            <a:r>
              <a:rPr lang="en-US" sz="2800" b="1" dirty="0" smtClean="0">
                <a:solidFill>
                  <a:srgbClr val="FFFFFF"/>
                </a:solidFill>
              </a:rPr>
              <a:t>Wait a minute</a:t>
            </a:r>
            <a:r>
              <a:rPr lang="is-IS" sz="2800" b="1" dirty="0" smtClean="0">
                <a:solidFill>
                  <a:srgbClr val="FFFFFF"/>
                </a:solidFill>
              </a:rPr>
              <a:t>….. What about Buzz?</a:t>
            </a:r>
          </a:p>
          <a:p>
            <a:pPr marL="0" indent="0">
              <a:lnSpc>
                <a:spcPct val="80000"/>
              </a:lnSpc>
              <a:buNone/>
            </a:pPr>
            <a:endParaRPr lang="en-US" sz="2800" b="1" dirty="0">
              <a:solidFill>
                <a:srgbClr val="FFFFFF"/>
              </a:solidFill>
            </a:endParaRPr>
          </a:p>
          <a:p>
            <a:pPr>
              <a:lnSpc>
                <a:spcPct val="80000"/>
              </a:lnSpc>
            </a:pPr>
            <a:endParaRPr lang="en-US" sz="2800" b="1" dirty="0" smtClean="0">
              <a:solidFill>
                <a:schemeClr val="bg1"/>
              </a:solidFill>
            </a:endParaRPr>
          </a:p>
        </p:txBody>
      </p:sp>
      <p:pic>
        <p:nvPicPr>
          <p:cNvPr id="2" name="Picture 1" descr="IMG_528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9600" y="1447800"/>
            <a:ext cx="3755990" cy="5007987"/>
          </a:xfrm>
          <a:prstGeom prst="rect">
            <a:avLst/>
          </a:prstGeom>
        </p:spPr>
      </p:pic>
      <p:sp>
        <p:nvSpPr>
          <p:cNvPr id="3" name="TextBox 2"/>
          <p:cNvSpPr txBox="1"/>
          <p:nvPr/>
        </p:nvSpPr>
        <p:spPr>
          <a:xfrm>
            <a:off x="304800" y="2514600"/>
            <a:ext cx="3962400" cy="2677656"/>
          </a:xfrm>
          <a:prstGeom prst="rect">
            <a:avLst/>
          </a:prstGeom>
          <a:noFill/>
        </p:spPr>
        <p:txBody>
          <a:bodyPr wrap="square" rtlCol="0">
            <a:spAutoFit/>
          </a:bodyPr>
          <a:lstStyle/>
          <a:p>
            <a:r>
              <a:rPr lang="en-US" sz="2400" b="1" dirty="0" smtClean="0">
                <a:solidFill>
                  <a:schemeClr val="bg1"/>
                </a:solidFill>
              </a:rPr>
              <a:t>Buzz’ most memorable moment was his daughter’s wedding last summer in Thailand</a:t>
            </a:r>
          </a:p>
          <a:p>
            <a:endParaRPr lang="en-US" sz="2400" b="1" dirty="0">
              <a:solidFill>
                <a:schemeClr val="bg1"/>
              </a:solidFill>
            </a:endParaRPr>
          </a:p>
          <a:p>
            <a:r>
              <a:rPr lang="en-US" sz="2400" b="1" dirty="0" smtClean="0">
                <a:solidFill>
                  <a:schemeClr val="bg1"/>
                </a:solidFill>
              </a:rPr>
              <a:t>But he still managed to fit in 13000+ km</a:t>
            </a:r>
            <a:endParaRPr lang="en-US" sz="2400" b="1" dirty="0">
              <a:solidFill>
                <a:schemeClr val="bg1"/>
              </a:solidFill>
            </a:endParaRPr>
          </a:p>
        </p:txBody>
      </p:sp>
    </p:spTree>
    <p:extLst>
      <p:ext uri="{BB962C8B-B14F-4D97-AF65-F5344CB8AC3E}">
        <p14:creationId xmlns:p14="http://schemas.microsoft.com/office/powerpoint/2010/main" val="9423477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49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41" name="Rectangle 5"/>
          <p:cNvSpPr>
            <a:spLocks noGrp="1" noChangeArrowheads="1"/>
          </p:cNvSpPr>
          <p:nvPr>
            <p:ph type="body" sz="half" idx="4294967295"/>
          </p:nvPr>
        </p:nvSpPr>
        <p:spPr bwMode="auto">
          <a:xfrm>
            <a:off x="304800" y="1447800"/>
            <a:ext cx="8305800" cy="4525963"/>
          </a:xfrm>
          <a:prstGeom prst="rect">
            <a:avLst/>
          </a:prstGeom>
          <a:noFill/>
          <a:ln>
            <a:miter lim="800000"/>
            <a:headEnd/>
            <a:tailEnd/>
          </a:ln>
        </p:spPr>
        <p:txBody>
          <a:bodyPr/>
          <a:lstStyle/>
          <a:p>
            <a:r>
              <a:rPr lang="en-US" sz="2800" b="1" dirty="0" smtClean="0">
                <a:solidFill>
                  <a:schemeClr val="bg1"/>
                </a:solidFill>
              </a:rPr>
              <a:t>Dan Colton- </a:t>
            </a:r>
            <a:r>
              <a:rPr lang="en-US" sz="2800" b="1" dirty="0">
                <a:solidFill>
                  <a:srgbClr val="FFFFFF"/>
                </a:solidFill>
              </a:rPr>
              <a:t>ASI XC camp and complete requirements for Gold Badge with 300 km XC flight </a:t>
            </a:r>
            <a:endParaRPr lang="en-US" sz="2800" b="1" dirty="0" smtClean="0">
              <a:solidFill>
                <a:srgbClr val="FFFFFF"/>
              </a:solidFill>
            </a:endParaRPr>
          </a:p>
          <a:p>
            <a:r>
              <a:rPr lang="en-US" sz="2800" b="1" dirty="0" err="1" smtClean="0">
                <a:solidFill>
                  <a:srgbClr val="FFFFFF"/>
                </a:solidFill>
              </a:rPr>
              <a:t>Marton</a:t>
            </a:r>
            <a:r>
              <a:rPr lang="en-US" sz="2800" b="1" dirty="0" smtClean="0">
                <a:solidFill>
                  <a:srgbClr val="FFFFFF"/>
                </a:solidFill>
              </a:rPr>
              <a:t> Kun </a:t>
            </a:r>
            <a:r>
              <a:rPr lang="en-US" sz="2800" b="1" dirty="0" err="1" smtClean="0">
                <a:solidFill>
                  <a:srgbClr val="FFFFFF"/>
                </a:solidFill>
              </a:rPr>
              <a:t>Szabo</a:t>
            </a:r>
            <a:r>
              <a:rPr lang="en-US" sz="2800" b="1" dirty="0" smtClean="0">
                <a:solidFill>
                  <a:srgbClr val="FFFFFF"/>
                </a:solidFill>
              </a:rPr>
              <a:t>- </a:t>
            </a:r>
            <a:r>
              <a:rPr lang="en-US" sz="2800" b="1" dirty="0">
                <a:solidFill>
                  <a:srgbClr val="FFFFFF"/>
                </a:solidFill>
              </a:rPr>
              <a:t>XC Camp, Silver distance </a:t>
            </a:r>
            <a:endParaRPr lang="en-US" sz="2800" b="1" dirty="0" smtClean="0">
              <a:solidFill>
                <a:srgbClr val="FFFFFF"/>
              </a:solidFill>
            </a:endParaRPr>
          </a:p>
          <a:p>
            <a:r>
              <a:rPr lang="en-US" sz="2800" b="1" dirty="0" smtClean="0">
                <a:solidFill>
                  <a:srgbClr val="FFFFFF"/>
                </a:solidFill>
              </a:rPr>
              <a:t>Tom </a:t>
            </a:r>
            <a:r>
              <a:rPr lang="en-US" sz="2800" b="1" dirty="0" err="1" smtClean="0">
                <a:solidFill>
                  <a:srgbClr val="FFFFFF"/>
                </a:solidFill>
              </a:rPr>
              <a:t>Anklam</a:t>
            </a:r>
            <a:r>
              <a:rPr lang="en-US" sz="2800" b="1" dirty="0" smtClean="0">
                <a:solidFill>
                  <a:srgbClr val="FFFFFF"/>
                </a:solidFill>
              </a:rPr>
              <a:t>- </a:t>
            </a:r>
            <a:r>
              <a:rPr lang="en-US" sz="2800" b="1" dirty="0">
                <a:solidFill>
                  <a:srgbClr val="FFFFFF"/>
                </a:solidFill>
              </a:rPr>
              <a:t>First Cross Country </a:t>
            </a:r>
            <a:endParaRPr lang="en-US" sz="2800" b="1" dirty="0" smtClean="0">
              <a:solidFill>
                <a:srgbClr val="FFFFFF"/>
              </a:solidFill>
            </a:endParaRPr>
          </a:p>
          <a:p>
            <a:r>
              <a:rPr lang="en-US" sz="2800" b="1" dirty="0" smtClean="0">
                <a:solidFill>
                  <a:srgbClr val="FFFFFF"/>
                </a:solidFill>
              </a:rPr>
              <a:t>Ace Lewis- </a:t>
            </a:r>
            <a:r>
              <a:rPr lang="en-US" sz="2800" b="1" dirty="0">
                <a:solidFill>
                  <a:srgbClr val="FFFFFF"/>
                </a:solidFill>
              </a:rPr>
              <a:t>Private rating, learning to efficiently find and utilize lift. Maybe A &amp; B badges </a:t>
            </a:r>
            <a:endParaRPr lang="en-US" sz="2800" b="1" dirty="0" smtClean="0">
              <a:solidFill>
                <a:srgbClr val="FFFFFF"/>
              </a:solidFill>
            </a:endParaRPr>
          </a:p>
          <a:p>
            <a:r>
              <a:rPr lang="en-US" sz="2800" b="1" dirty="0" smtClean="0">
                <a:solidFill>
                  <a:srgbClr val="FFFFFF"/>
                </a:solidFill>
              </a:rPr>
              <a:t>Todd Denman- </a:t>
            </a:r>
            <a:r>
              <a:rPr lang="en-US" sz="2800" b="1" dirty="0">
                <a:solidFill>
                  <a:srgbClr val="FFFFFF"/>
                </a:solidFill>
              </a:rPr>
              <a:t>Learn to land the glider on the runway with a slip. </a:t>
            </a:r>
            <a:endParaRPr lang="en-US" sz="2800" b="1" dirty="0" smtClean="0">
              <a:solidFill>
                <a:srgbClr val="FFFFFF"/>
              </a:solidFill>
            </a:endParaRPr>
          </a:p>
        </p:txBody>
      </p:sp>
      <p:sp>
        <p:nvSpPr>
          <p:cNvPr id="4" name="Rectangle 2"/>
          <p:cNvSpPr txBox="1">
            <a:spLocks noChangeArrowheads="1"/>
          </p:cNvSpPr>
          <p:nvPr/>
        </p:nvSpPr>
        <p:spPr bwMode="auto">
          <a:xfrm>
            <a:off x="457200" y="76200"/>
            <a:ext cx="8229600" cy="1143000"/>
          </a:xfrm>
          <a:prstGeom prst="rect">
            <a:avLst/>
          </a:prstGeom>
          <a:noFill/>
          <a:ln cap="flat" algn="ctr">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smtClean="0">
                <a:ln>
                  <a:noFill/>
                </a:ln>
                <a:solidFill>
                  <a:srgbClr val="FFFF00"/>
                </a:solidFill>
                <a:effectLst>
                  <a:outerShdw blurRad="38100" dist="38100" dir="2700000" algn="tl">
                    <a:srgbClr val="C0C0C0"/>
                  </a:outerShdw>
                </a:effectLst>
                <a:uLnTx/>
                <a:uFillTx/>
                <a:latin typeface="+mj-lt"/>
                <a:ea typeface="+mj-ea"/>
                <a:cs typeface="+mj-cs"/>
              </a:rPr>
              <a:t>Goals for 2016</a:t>
            </a:r>
            <a:endParaRPr kumimoji="0" lang="en-US" sz="4000" b="1" i="0" u="none" strike="noStrike" kern="0" cap="none" spc="0" normalizeH="0" baseline="0" noProof="0" dirty="0">
              <a:ln>
                <a:noFill/>
              </a:ln>
              <a:solidFill>
                <a:srgbClr val="FFFF00"/>
              </a:solidFill>
              <a:effectLst>
                <a:outerShdw blurRad="38100" dist="38100" dir="2700000" algn="tl">
                  <a:srgbClr val="C0C0C0"/>
                </a:outerShdw>
              </a:effectLst>
              <a:uLnTx/>
              <a:uFillTx/>
              <a:latin typeface="+mj-lt"/>
              <a:ea typeface="+mj-ea"/>
              <a:cs typeface="+mj-cs"/>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41">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34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341">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341">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341">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34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build="p"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41" name="Rectangle 5"/>
          <p:cNvSpPr>
            <a:spLocks noGrp="1" noChangeArrowheads="1"/>
          </p:cNvSpPr>
          <p:nvPr>
            <p:ph type="body" sz="half" idx="4294967295"/>
          </p:nvPr>
        </p:nvSpPr>
        <p:spPr bwMode="auto">
          <a:xfrm>
            <a:off x="381000" y="1371601"/>
            <a:ext cx="8763000" cy="1828800"/>
          </a:xfrm>
          <a:prstGeom prst="rect">
            <a:avLst/>
          </a:prstGeom>
          <a:noFill/>
          <a:ln>
            <a:miter lim="800000"/>
            <a:headEnd/>
            <a:tailEnd/>
          </a:ln>
        </p:spPr>
        <p:txBody>
          <a:bodyPr/>
          <a:lstStyle/>
          <a:p>
            <a:r>
              <a:rPr lang="en-US" sz="2800" b="1" dirty="0" smtClean="0">
                <a:solidFill>
                  <a:schemeClr val="bg1"/>
                </a:solidFill>
              </a:rPr>
              <a:t>Willy Snow- </a:t>
            </a:r>
            <a:r>
              <a:rPr lang="en-US" sz="2800" b="1" dirty="0">
                <a:solidFill>
                  <a:srgbClr val="FFFFFF"/>
                </a:solidFill>
              </a:rPr>
              <a:t>2016 Goal is to complete my official “pre-declared” Gold 300K Distance and Diamond Goal which is a 300K Triangle </a:t>
            </a:r>
            <a:endParaRPr lang="en-US" sz="2800" b="1" dirty="0" smtClean="0">
              <a:solidFill>
                <a:srgbClr val="FFFFFF"/>
              </a:solidFill>
            </a:endParaRPr>
          </a:p>
          <a:p>
            <a:pPr marL="0" indent="0">
              <a:buNone/>
            </a:pPr>
            <a:endParaRPr lang="en-US" sz="2800" b="1" dirty="0" smtClean="0">
              <a:solidFill>
                <a:srgbClr val="FFFFFF"/>
              </a:solidFill>
            </a:endParaRPr>
          </a:p>
        </p:txBody>
      </p:sp>
      <p:sp>
        <p:nvSpPr>
          <p:cNvPr id="4" name="Rectangle 2"/>
          <p:cNvSpPr txBox="1">
            <a:spLocks noChangeArrowheads="1"/>
          </p:cNvSpPr>
          <p:nvPr/>
        </p:nvSpPr>
        <p:spPr bwMode="auto">
          <a:xfrm>
            <a:off x="457200" y="76200"/>
            <a:ext cx="8229600" cy="1143000"/>
          </a:xfrm>
          <a:prstGeom prst="rect">
            <a:avLst/>
          </a:prstGeom>
          <a:noFill/>
          <a:ln cap="flat" algn="ctr">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smtClean="0">
                <a:ln>
                  <a:noFill/>
                </a:ln>
                <a:solidFill>
                  <a:srgbClr val="FFFF00"/>
                </a:solidFill>
                <a:effectLst>
                  <a:outerShdw blurRad="38100" dist="38100" dir="2700000" algn="tl">
                    <a:srgbClr val="C0C0C0"/>
                  </a:outerShdw>
                </a:effectLst>
                <a:uLnTx/>
                <a:uFillTx/>
                <a:latin typeface="+mj-lt"/>
                <a:ea typeface="+mj-ea"/>
                <a:cs typeface="+mj-cs"/>
              </a:rPr>
              <a:t>Goals for 2016</a:t>
            </a:r>
            <a:endParaRPr kumimoji="0" lang="en-US" sz="4000" b="1" i="0" u="none" strike="noStrike" kern="0" cap="none" spc="0" normalizeH="0" baseline="0" noProof="0" dirty="0">
              <a:ln>
                <a:noFill/>
              </a:ln>
              <a:solidFill>
                <a:srgbClr val="FFFF00"/>
              </a:solidFill>
              <a:effectLst>
                <a:outerShdw blurRad="38100" dist="38100" dir="2700000" algn="tl">
                  <a:srgbClr val="C0C0C0"/>
                </a:outerShdw>
              </a:effectLst>
              <a:uLnTx/>
              <a:uFillTx/>
              <a:latin typeface="+mj-lt"/>
              <a:ea typeface="+mj-ea"/>
              <a:cs typeface="+mj-cs"/>
            </a:endParaRPr>
          </a:p>
        </p:txBody>
      </p:sp>
      <p:grpSp>
        <p:nvGrpSpPr>
          <p:cNvPr id="5" name="Group 4"/>
          <p:cNvGrpSpPr/>
          <p:nvPr/>
        </p:nvGrpSpPr>
        <p:grpSpPr>
          <a:xfrm>
            <a:off x="304800" y="3048000"/>
            <a:ext cx="8585200" cy="3505200"/>
            <a:chOff x="304800" y="3048000"/>
            <a:chExt cx="8585200" cy="3505200"/>
          </a:xfrm>
        </p:grpSpPr>
        <p:pic>
          <p:nvPicPr>
            <p:cNvPr id="2" name="Picture 1" descr="IMG_7853.jpg"/>
            <p:cNvPicPr>
              <a:picLocks noChangeAspect="1"/>
            </p:cNvPicPr>
            <p:nvPr/>
          </p:nvPicPr>
          <p:blipFill rotWithShape="1">
            <a:blip r:embed="rId2">
              <a:extLst>
                <a:ext uri="{28A0092B-C50C-407E-A947-70E740481C1C}">
                  <a14:useLocalDpi xmlns:a14="http://schemas.microsoft.com/office/drawing/2010/main" val="0"/>
                </a:ext>
              </a:extLst>
            </a:blip>
            <a:srcRect t="20000" b="18803"/>
            <a:stretch/>
          </p:blipFill>
          <p:spPr>
            <a:xfrm>
              <a:off x="304800" y="3522133"/>
              <a:ext cx="8585200" cy="3031067"/>
            </a:xfrm>
            <a:prstGeom prst="rect">
              <a:avLst/>
            </a:prstGeom>
          </p:spPr>
        </p:pic>
        <p:sp>
          <p:nvSpPr>
            <p:cNvPr id="3" name="TextBox 2"/>
            <p:cNvSpPr txBox="1"/>
            <p:nvPr/>
          </p:nvSpPr>
          <p:spPr>
            <a:xfrm>
              <a:off x="533400" y="3048000"/>
              <a:ext cx="8285191" cy="523220"/>
            </a:xfrm>
            <a:prstGeom prst="rect">
              <a:avLst/>
            </a:prstGeom>
            <a:noFill/>
          </p:spPr>
          <p:txBody>
            <a:bodyPr wrap="none" rtlCol="0">
              <a:spAutoFit/>
            </a:bodyPr>
            <a:lstStyle/>
            <a:p>
              <a:r>
                <a:rPr lang="en-US" sz="2800" b="1" dirty="0" smtClean="0">
                  <a:solidFill>
                    <a:srgbClr val="FFFFFF"/>
                  </a:solidFill>
                </a:rPr>
                <a:t>And maybe spruce-up his DG-300 with winglets</a:t>
              </a:r>
              <a:endParaRPr lang="en-US" sz="2800" b="1" dirty="0">
                <a:solidFill>
                  <a:srgbClr val="FFFFFF"/>
                </a:solidFill>
              </a:endParaRPr>
            </a:p>
          </p:txBody>
        </p:sp>
      </p:gr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41">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34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build="p" animBg="1"/>
    </p:bld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41" name="Rectangle 5"/>
          <p:cNvSpPr>
            <a:spLocks noGrp="1" noChangeArrowheads="1"/>
          </p:cNvSpPr>
          <p:nvPr>
            <p:ph type="body" sz="half" idx="4294967295"/>
          </p:nvPr>
        </p:nvSpPr>
        <p:spPr bwMode="auto">
          <a:xfrm>
            <a:off x="381000" y="1371600"/>
            <a:ext cx="8763000" cy="4525963"/>
          </a:xfrm>
          <a:prstGeom prst="rect">
            <a:avLst/>
          </a:prstGeom>
          <a:noFill/>
          <a:ln>
            <a:miter lim="800000"/>
            <a:headEnd/>
            <a:tailEnd/>
          </a:ln>
        </p:spPr>
        <p:txBody>
          <a:bodyPr/>
          <a:lstStyle/>
          <a:p>
            <a:r>
              <a:rPr lang="en-US" sz="2800" b="1" dirty="0" err="1" smtClean="0">
                <a:solidFill>
                  <a:srgbClr val="FFFFFF"/>
                </a:solidFill>
              </a:rPr>
              <a:t>Ramy</a:t>
            </a:r>
            <a:r>
              <a:rPr lang="en-US" sz="2800" b="1" dirty="0" smtClean="0">
                <a:solidFill>
                  <a:srgbClr val="FFFFFF"/>
                </a:solidFill>
              </a:rPr>
              <a:t> </a:t>
            </a:r>
            <a:r>
              <a:rPr lang="en-US" sz="2800" b="1" dirty="0" err="1" smtClean="0">
                <a:solidFill>
                  <a:srgbClr val="FFFFFF"/>
                </a:solidFill>
              </a:rPr>
              <a:t>Yanetz</a:t>
            </a:r>
            <a:r>
              <a:rPr lang="en-US" sz="2800" b="1" dirty="0" smtClean="0">
                <a:solidFill>
                  <a:srgbClr val="FFFFFF"/>
                </a:solidFill>
              </a:rPr>
              <a:t>- “Flying more, maybe?”</a:t>
            </a:r>
          </a:p>
          <a:p>
            <a:r>
              <a:rPr lang="en-US" sz="2800" b="1" dirty="0" smtClean="0">
                <a:solidFill>
                  <a:srgbClr val="FFFFFF"/>
                </a:solidFill>
              </a:rPr>
              <a:t>Larry Suter- Same as </a:t>
            </a:r>
            <a:r>
              <a:rPr lang="en-US" sz="2800" b="1" dirty="0" err="1" smtClean="0">
                <a:solidFill>
                  <a:srgbClr val="FFFFFF"/>
                </a:solidFill>
              </a:rPr>
              <a:t>Ramy</a:t>
            </a:r>
            <a:endParaRPr lang="en-US" sz="2800" b="1" dirty="0" smtClean="0">
              <a:solidFill>
                <a:srgbClr val="FFFFFF"/>
              </a:solidFill>
            </a:endParaRPr>
          </a:p>
          <a:p>
            <a:r>
              <a:rPr lang="en-US" sz="2800" b="1" dirty="0" smtClean="0">
                <a:solidFill>
                  <a:srgbClr val="FFFFFF"/>
                </a:solidFill>
              </a:rPr>
              <a:t>And, maybe, the same as Willy</a:t>
            </a:r>
          </a:p>
          <a:p>
            <a:endParaRPr lang="en-US" sz="2800" b="1" dirty="0" smtClean="0">
              <a:solidFill>
                <a:srgbClr val="FFFFFF"/>
              </a:solidFill>
            </a:endParaRPr>
          </a:p>
        </p:txBody>
      </p:sp>
      <p:sp>
        <p:nvSpPr>
          <p:cNvPr id="4" name="Rectangle 2"/>
          <p:cNvSpPr txBox="1">
            <a:spLocks noChangeArrowheads="1"/>
          </p:cNvSpPr>
          <p:nvPr/>
        </p:nvSpPr>
        <p:spPr bwMode="auto">
          <a:xfrm>
            <a:off x="457200" y="76200"/>
            <a:ext cx="8229600" cy="1143000"/>
          </a:xfrm>
          <a:prstGeom prst="rect">
            <a:avLst/>
          </a:prstGeom>
          <a:noFill/>
          <a:ln cap="flat" algn="ctr">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smtClean="0">
                <a:ln>
                  <a:noFill/>
                </a:ln>
                <a:solidFill>
                  <a:srgbClr val="FFFF00"/>
                </a:solidFill>
                <a:effectLst>
                  <a:outerShdw blurRad="38100" dist="38100" dir="2700000" algn="tl">
                    <a:srgbClr val="C0C0C0"/>
                  </a:outerShdw>
                </a:effectLst>
                <a:uLnTx/>
                <a:uFillTx/>
                <a:latin typeface="+mj-lt"/>
                <a:ea typeface="+mj-ea"/>
                <a:cs typeface="+mj-cs"/>
              </a:rPr>
              <a:t>Goals for 2016</a:t>
            </a:r>
            <a:endParaRPr kumimoji="0" lang="en-US" sz="4000" b="1" i="0" u="none" strike="noStrike" kern="0" cap="none" spc="0" normalizeH="0" baseline="0" noProof="0" dirty="0">
              <a:ln>
                <a:noFill/>
              </a:ln>
              <a:solidFill>
                <a:srgbClr val="FFFF00"/>
              </a:solidFill>
              <a:effectLst>
                <a:outerShdw blurRad="38100" dist="38100" dir="2700000" algn="tl">
                  <a:srgbClr val="C0C0C0"/>
                </a:outerShdw>
              </a:effectLst>
              <a:uLnTx/>
              <a:uFillTx/>
              <a:latin typeface="+mj-lt"/>
              <a:ea typeface="+mj-ea"/>
              <a:cs typeface="+mj-cs"/>
            </a:endParaRPr>
          </a:p>
        </p:txBody>
      </p:sp>
      <p:pic>
        <p:nvPicPr>
          <p:cNvPr id="5" name="Picture 4" descr="IMG_7853.jpg"/>
          <p:cNvPicPr>
            <a:picLocks noChangeAspect="1"/>
          </p:cNvPicPr>
          <p:nvPr/>
        </p:nvPicPr>
        <p:blipFill rotWithShape="1">
          <a:blip r:embed="rId2">
            <a:extLst>
              <a:ext uri="{28A0092B-C50C-407E-A947-70E740481C1C}">
                <a14:useLocalDpi xmlns:a14="http://schemas.microsoft.com/office/drawing/2010/main" val="0"/>
              </a:ext>
            </a:extLst>
          </a:blip>
          <a:srcRect t="20000" b="18803"/>
          <a:stretch/>
        </p:blipFill>
        <p:spPr>
          <a:xfrm>
            <a:off x="304800" y="3200400"/>
            <a:ext cx="8585200" cy="3031067"/>
          </a:xfrm>
          <a:prstGeom prst="rect">
            <a:avLst/>
          </a:prstGeom>
        </p:spPr>
      </p:pic>
    </p:spTree>
    <p:extLst>
      <p:ext uri="{BB962C8B-B14F-4D97-AF65-F5344CB8AC3E}">
        <p14:creationId xmlns:p14="http://schemas.microsoft.com/office/powerpoint/2010/main" val="209843841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41">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34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341">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341">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build="p"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idx="4294967295"/>
          </p:nvPr>
        </p:nvSpPr>
        <p:spPr bwMode="auto">
          <a:xfrm>
            <a:off x="228600" y="2362200"/>
            <a:ext cx="8229600" cy="1143000"/>
          </a:xfrm>
          <a:prstGeom prst="rect">
            <a:avLst/>
          </a:prstGeom>
          <a:noFill/>
          <a:ln>
            <a:solidFill>
              <a:srgbClr val="000000"/>
            </a:solidFill>
            <a:miter lim="800000"/>
            <a:headEnd/>
            <a:tailEnd/>
          </a:ln>
        </p:spPr>
        <p:txBody>
          <a:bodyPr anchor="ctr"/>
          <a:lstStyle/>
          <a:p>
            <a:r>
              <a:rPr lang="en-US" sz="4000" b="1" dirty="0" smtClean="0">
                <a:solidFill>
                  <a:schemeClr val="bg1">
                    <a:lumMod val="50000"/>
                  </a:schemeClr>
                </a:solidFill>
                <a:effectLst>
                  <a:outerShdw blurRad="38100" dist="38100" dir="2700000" algn="tl">
                    <a:srgbClr val="C0C0C0"/>
                  </a:outerShdw>
                </a:effectLst>
              </a:rPr>
              <a:t>Member Achievements and Milestones in 2015</a:t>
            </a:r>
            <a:r>
              <a:rPr lang="en-US" sz="4000" b="1" dirty="0" smtClean="0">
                <a:solidFill>
                  <a:srgbClr val="FFFF00"/>
                </a:solidFill>
                <a:effectLst>
                  <a:outerShdw blurRad="38100" dist="38100" dir="2700000" algn="tl">
                    <a:srgbClr val="C0C0C0"/>
                  </a:outerShdw>
                </a:effectLst>
              </a:rPr>
              <a:t/>
            </a:r>
            <a:br>
              <a:rPr lang="en-US" sz="4000" b="1" dirty="0" smtClean="0">
                <a:solidFill>
                  <a:srgbClr val="FFFF00"/>
                </a:solidFill>
                <a:effectLst>
                  <a:outerShdw blurRad="38100" dist="38100" dir="2700000" algn="tl">
                    <a:srgbClr val="C0C0C0"/>
                  </a:outerShdw>
                </a:effectLst>
              </a:rPr>
            </a:br>
            <a:r>
              <a:rPr lang="en-US" sz="4000" b="1" dirty="0" smtClean="0">
                <a:solidFill>
                  <a:srgbClr val="FFFF00"/>
                </a:solidFill>
                <a:effectLst>
                  <a:outerShdw blurRad="38100" dist="38100" dir="2700000" algn="tl">
                    <a:srgbClr val="C0C0C0"/>
                  </a:outerShdw>
                </a:effectLst>
              </a:rPr>
              <a:t/>
            </a:r>
            <a:br>
              <a:rPr lang="en-US" sz="4000" b="1" dirty="0" smtClean="0">
                <a:solidFill>
                  <a:srgbClr val="FFFF00"/>
                </a:solidFill>
                <a:effectLst>
                  <a:outerShdw blurRad="38100" dist="38100" dir="2700000" algn="tl">
                    <a:srgbClr val="C0C0C0"/>
                  </a:outerShdw>
                </a:effectLst>
              </a:rPr>
            </a:br>
            <a:r>
              <a:rPr lang="en-US" sz="4000" b="1" dirty="0" smtClean="0">
                <a:solidFill>
                  <a:srgbClr val="FFFF00"/>
                </a:solidFill>
                <a:effectLst>
                  <a:outerShdw blurRad="38100" dist="38100" dir="2700000" algn="tl">
                    <a:srgbClr val="C0C0C0"/>
                  </a:outerShdw>
                </a:effectLst>
              </a:rPr>
              <a:t>Numbers</a:t>
            </a:r>
            <a:br>
              <a:rPr lang="en-US" sz="4000" b="1" dirty="0" smtClean="0">
                <a:solidFill>
                  <a:srgbClr val="FFFF00"/>
                </a:solidFill>
                <a:effectLst>
                  <a:outerShdw blurRad="38100" dist="38100" dir="2700000" algn="tl">
                    <a:srgbClr val="C0C0C0"/>
                  </a:outerShdw>
                </a:effectLst>
              </a:rPr>
            </a:br>
            <a:r>
              <a:rPr lang="en-US" sz="4000" b="1" dirty="0" smtClean="0">
                <a:solidFill>
                  <a:schemeClr val="bg1">
                    <a:lumMod val="50000"/>
                  </a:schemeClr>
                </a:solidFill>
                <a:effectLst>
                  <a:outerShdw blurRad="38100" dist="38100" dir="2700000" algn="tl">
                    <a:srgbClr val="C0C0C0"/>
                  </a:outerShdw>
                </a:effectLst>
              </a:rPr>
              <a:t/>
            </a:r>
            <a:br>
              <a:rPr lang="en-US" sz="4000" b="1" dirty="0" smtClean="0">
                <a:solidFill>
                  <a:schemeClr val="bg1">
                    <a:lumMod val="50000"/>
                  </a:schemeClr>
                </a:solidFill>
                <a:effectLst>
                  <a:outerShdw blurRad="38100" dist="38100" dir="2700000" algn="tl">
                    <a:srgbClr val="C0C0C0"/>
                  </a:outerShdw>
                </a:effectLst>
              </a:rPr>
            </a:br>
            <a:r>
              <a:rPr lang="en-US" sz="4000" b="1" dirty="0" smtClean="0">
                <a:solidFill>
                  <a:schemeClr val="bg1">
                    <a:lumMod val="50000"/>
                  </a:schemeClr>
                </a:solidFill>
                <a:effectLst>
                  <a:outerShdw blurRad="38100" dist="38100" dir="2700000" algn="tl">
                    <a:srgbClr val="C0C0C0"/>
                  </a:outerShdw>
                </a:effectLst>
              </a:rPr>
              <a:t/>
            </a:r>
            <a:br>
              <a:rPr lang="en-US" sz="4000" b="1" dirty="0" smtClean="0">
                <a:solidFill>
                  <a:schemeClr val="bg1">
                    <a:lumMod val="50000"/>
                  </a:schemeClr>
                </a:solidFill>
                <a:effectLst>
                  <a:outerShdw blurRad="38100" dist="38100" dir="2700000" algn="tl">
                    <a:srgbClr val="C0C0C0"/>
                  </a:outerShdw>
                </a:effectLst>
              </a:rPr>
            </a:br>
            <a:r>
              <a:rPr lang="en-US" sz="4000" b="1" dirty="0" smtClean="0">
                <a:solidFill>
                  <a:schemeClr val="bg1">
                    <a:lumMod val="50000"/>
                  </a:schemeClr>
                </a:solidFill>
                <a:effectLst>
                  <a:outerShdw blurRad="38100" dist="38100" dir="2700000" algn="tl">
                    <a:srgbClr val="C0C0C0"/>
                  </a:outerShdw>
                </a:effectLst>
              </a:rPr>
              <a:t>Awards and Recognition</a:t>
            </a:r>
            <a:endParaRPr lang="en-US" sz="4000" b="1" dirty="0">
              <a:solidFill>
                <a:schemeClr val="bg1">
                  <a:lumMod val="50000"/>
                </a:schemeClr>
              </a:solidFill>
              <a:effectLst>
                <a:outerShdw blurRad="38100" dist="38100" dir="2700000" algn="tl">
                  <a:srgbClr val="C0C0C0"/>
                </a:outerShdw>
              </a:effectLst>
            </a:endParaRPr>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41" name="Rectangle 5"/>
          <p:cNvSpPr>
            <a:spLocks noGrp="1" noChangeArrowheads="1"/>
          </p:cNvSpPr>
          <p:nvPr>
            <p:ph type="body" sz="half" idx="4294967295"/>
          </p:nvPr>
        </p:nvSpPr>
        <p:spPr bwMode="auto">
          <a:xfrm>
            <a:off x="1981200" y="1371600"/>
            <a:ext cx="4876800" cy="4525963"/>
          </a:xfrm>
          <a:prstGeom prst="rect">
            <a:avLst/>
          </a:prstGeom>
          <a:noFill/>
          <a:ln>
            <a:miter lim="800000"/>
            <a:headEnd/>
            <a:tailEnd/>
          </a:ln>
        </p:spPr>
        <p:txBody>
          <a:bodyPr/>
          <a:lstStyle/>
          <a:p>
            <a:r>
              <a:rPr lang="en-US" sz="2800" b="1" dirty="0" err="1">
                <a:solidFill>
                  <a:schemeClr val="bg1"/>
                </a:solidFill>
              </a:rPr>
              <a:t>Maja</a:t>
            </a:r>
            <a:r>
              <a:rPr lang="en-US" sz="2800" b="1" dirty="0">
                <a:solidFill>
                  <a:schemeClr val="bg1"/>
                </a:solidFill>
              </a:rPr>
              <a:t> </a:t>
            </a:r>
            <a:r>
              <a:rPr lang="en-US" sz="2800" b="1" dirty="0" err="1">
                <a:solidFill>
                  <a:schemeClr val="bg1"/>
                </a:solidFill>
              </a:rPr>
              <a:t>Djurisic</a:t>
            </a:r>
            <a:r>
              <a:rPr lang="en-US" sz="2800" b="1" dirty="0">
                <a:solidFill>
                  <a:schemeClr val="bg1"/>
                </a:solidFill>
              </a:rPr>
              <a:t>	</a:t>
            </a:r>
            <a:r>
              <a:rPr lang="en-US" sz="2800" b="1" dirty="0" smtClean="0">
                <a:solidFill>
                  <a:schemeClr val="bg1"/>
                </a:solidFill>
              </a:rPr>
              <a:t>	306</a:t>
            </a:r>
            <a:endParaRPr lang="en-US" sz="2800" b="1" dirty="0">
              <a:solidFill>
                <a:schemeClr val="bg1"/>
              </a:solidFill>
            </a:endParaRPr>
          </a:p>
          <a:p>
            <a:r>
              <a:rPr lang="en-US" sz="2800" b="1" dirty="0">
                <a:solidFill>
                  <a:schemeClr val="bg1"/>
                </a:solidFill>
              </a:rPr>
              <a:t>Andrew Chant	434</a:t>
            </a:r>
          </a:p>
          <a:p>
            <a:r>
              <a:rPr lang="en-US" sz="2800" b="1" dirty="0">
                <a:solidFill>
                  <a:schemeClr val="bg1"/>
                </a:solidFill>
              </a:rPr>
              <a:t>Tom </a:t>
            </a:r>
            <a:r>
              <a:rPr lang="en-US" sz="2800" b="1" dirty="0" err="1" smtClean="0">
                <a:solidFill>
                  <a:schemeClr val="bg1"/>
                </a:solidFill>
              </a:rPr>
              <a:t>Anklam</a:t>
            </a:r>
            <a:r>
              <a:rPr lang="en-US" sz="2800" b="1" dirty="0" smtClean="0">
                <a:solidFill>
                  <a:schemeClr val="bg1"/>
                </a:solidFill>
              </a:rPr>
              <a:t>	</a:t>
            </a:r>
            <a:r>
              <a:rPr lang="en-US" sz="2800" b="1" dirty="0">
                <a:solidFill>
                  <a:schemeClr val="bg1"/>
                </a:solidFill>
              </a:rPr>
              <a:t>	588</a:t>
            </a:r>
          </a:p>
          <a:p>
            <a:r>
              <a:rPr lang="en-US" sz="2800" b="1" dirty="0">
                <a:solidFill>
                  <a:schemeClr val="bg1"/>
                </a:solidFill>
              </a:rPr>
              <a:t>Walter Friedrich	754</a:t>
            </a:r>
          </a:p>
          <a:p>
            <a:r>
              <a:rPr lang="en-US" sz="2800" b="1" dirty="0">
                <a:solidFill>
                  <a:schemeClr val="bg1"/>
                </a:solidFill>
              </a:rPr>
              <a:t>Brian </a:t>
            </a:r>
            <a:r>
              <a:rPr lang="en-US" sz="2800" b="1" dirty="0" smtClean="0">
                <a:solidFill>
                  <a:schemeClr val="bg1"/>
                </a:solidFill>
              </a:rPr>
              <a:t>Roach	</a:t>
            </a:r>
            <a:r>
              <a:rPr lang="en-US" sz="2800" b="1" dirty="0">
                <a:solidFill>
                  <a:schemeClr val="bg1"/>
                </a:solidFill>
              </a:rPr>
              <a:t>	792</a:t>
            </a:r>
          </a:p>
          <a:p>
            <a:r>
              <a:rPr lang="en-US" sz="2800" b="1" dirty="0" err="1" smtClean="0">
                <a:solidFill>
                  <a:schemeClr val="bg1"/>
                </a:solidFill>
              </a:rPr>
              <a:t>Marton</a:t>
            </a:r>
            <a:r>
              <a:rPr lang="en-US" sz="2800" b="1" dirty="0" smtClean="0">
                <a:solidFill>
                  <a:schemeClr val="bg1"/>
                </a:solidFill>
              </a:rPr>
              <a:t> Kun </a:t>
            </a:r>
            <a:r>
              <a:rPr lang="en-US" sz="2800" b="1" dirty="0" err="1" smtClean="0">
                <a:solidFill>
                  <a:schemeClr val="bg1"/>
                </a:solidFill>
              </a:rPr>
              <a:t>Szabo</a:t>
            </a:r>
            <a:r>
              <a:rPr lang="en-US" sz="2800" b="1" dirty="0">
                <a:solidFill>
                  <a:schemeClr val="bg1"/>
                </a:solidFill>
              </a:rPr>
              <a:t>	</a:t>
            </a:r>
            <a:r>
              <a:rPr lang="en-US" sz="2800" b="1" dirty="0" smtClean="0">
                <a:solidFill>
                  <a:schemeClr val="bg1"/>
                </a:solidFill>
              </a:rPr>
              <a:t>881</a:t>
            </a:r>
            <a:endParaRPr lang="en-US" sz="2800" b="1" dirty="0">
              <a:solidFill>
                <a:schemeClr val="bg1"/>
              </a:solidFill>
            </a:endParaRPr>
          </a:p>
          <a:p>
            <a:r>
              <a:rPr lang="en-US" sz="2800" b="1" dirty="0" err="1">
                <a:solidFill>
                  <a:schemeClr val="bg1"/>
                </a:solidFill>
              </a:rPr>
              <a:t>Morteza</a:t>
            </a:r>
            <a:r>
              <a:rPr lang="en-US" sz="2800" b="1" dirty="0">
                <a:solidFill>
                  <a:schemeClr val="bg1"/>
                </a:solidFill>
              </a:rPr>
              <a:t> </a:t>
            </a:r>
            <a:r>
              <a:rPr lang="en-US" sz="2800" b="1" dirty="0" smtClean="0">
                <a:solidFill>
                  <a:schemeClr val="bg1"/>
                </a:solidFill>
              </a:rPr>
              <a:t>Ansari	1070</a:t>
            </a:r>
            <a:endParaRPr lang="en-US" sz="2800" b="1" dirty="0">
              <a:solidFill>
                <a:schemeClr val="bg1"/>
              </a:solidFill>
            </a:endParaRPr>
          </a:p>
        </p:txBody>
      </p:sp>
      <p:sp>
        <p:nvSpPr>
          <p:cNvPr id="4" name="Rectangle 2"/>
          <p:cNvSpPr txBox="1">
            <a:spLocks noChangeArrowheads="1"/>
          </p:cNvSpPr>
          <p:nvPr/>
        </p:nvSpPr>
        <p:spPr bwMode="auto">
          <a:xfrm>
            <a:off x="457200" y="76200"/>
            <a:ext cx="8229600" cy="1143000"/>
          </a:xfrm>
          <a:prstGeom prst="rect">
            <a:avLst/>
          </a:prstGeom>
          <a:noFill/>
          <a:ln cap="flat" algn="ctr">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smtClean="0">
                <a:ln>
                  <a:noFill/>
                </a:ln>
                <a:solidFill>
                  <a:srgbClr val="FFFF00"/>
                </a:solidFill>
                <a:effectLst>
                  <a:outerShdw blurRad="38100" dist="38100" dir="2700000" algn="tl">
                    <a:srgbClr val="C0C0C0"/>
                  </a:outerShdw>
                </a:effectLst>
                <a:uLnTx/>
                <a:uFillTx/>
                <a:latin typeface="+mj-lt"/>
                <a:ea typeface="+mj-ea"/>
                <a:cs typeface="+mj-cs"/>
              </a:rPr>
              <a:t>TOTAL GLIDER CROSS-2015 OLC COUNTRY KM</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41">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14341">
                                            <p:txEl>
                                              <p:pRg st="0" end="0"/>
                                            </p:txEl>
                                          </p:spTgt>
                                        </p:tgtEl>
                                        <p:attrNameLst>
                                          <p:attrName>ppt_c</p:attrName>
                                        </p:attrNameLst>
                                      </p:cBhvr>
                                      <p:to>
                                        <a:schemeClr val="bg1"/>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341">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14341">
                                            <p:txEl>
                                              <p:pRg st="1" end="1"/>
                                            </p:txEl>
                                          </p:spTgt>
                                        </p:tgtEl>
                                        <p:attrNameLst>
                                          <p:attrName>ppt_c</p:attrName>
                                        </p:attrNameLst>
                                      </p:cBhvr>
                                      <p:to>
                                        <a:schemeClr val="bg1"/>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341">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14341">
                                            <p:txEl>
                                              <p:pRg st="2" end="2"/>
                                            </p:txEl>
                                          </p:spTgt>
                                        </p:tgtEl>
                                        <p:attrNameLst>
                                          <p:attrName>ppt_c</p:attrName>
                                        </p:attrNameLst>
                                      </p:cBhvr>
                                      <p:to>
                                        <a:schemeClr val="bg1"/>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341">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14341">
                                            <p:txEl>
                                              <p:pRg st="3" end="3"/>
                                            </p:txEl>
                                          </p:spTgt>
                                        </p:tgtEl>
                                        <p:attrNameLst>
                                          <p:attrName>ppt_c</p:attrName>
                                        </p:attrNameLst>
                                      </p:cBhvr>
                                      <p:to>
                                        <a:schemeClr val="bg1"/>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341">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14341">
                                            <p:txEl>
                                              <p:pRg st="4" end="4"/>
                                            </p:txEl>
                                          </p:spTgt>
                                        </p:tgtEl>
                                        <p:attrNameLst>
                                          <p:attrName>ppt_c</p:attrName>
                                        </p:attrNameLst>
                                      </p:cBhvr>
                                      <p:to>
                                        <a:schemeClr val="bg1"/>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341">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14341">
                                            <p:txEl>
                                              <p:pRg st="5" end="5"/>
                                            </p:txEl>
                                          </p:spTgt>
                                        </p:tgtEl>
                                        <p:attrNameLst>
                                          <p:attrName>ppt_c</p:attrName>
                                        </p:attrNameLst>
                                      </p:cBhvr>
                                      <p:to>
                                        <a:schemeClr val="bg1"/>
                                      </p:to>
                                    </p:animClr>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341">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14341">
                                            <p:txEl>
                                              <p:pRg st="6" end="6"/>
                                            </p:txEl>
                                          </p:spTgt>
                                        </p:tgtEl>
                                        <p:attrNameLst>
                                          <p:attrName>ppt_c</p:attrName>
                                        </p:attrNameLst>
                                      </p:cBhvr>
                                      <p:to>
                                        <a:schemeClr val="bg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build="p"/>
    </p:bld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41" name="Rectangle 5"/>
          <p:cNvSpPr>
            <a:spLocks noGrp="1" noChangeArrowheads="1"/>
          </p:cNvSpPr>
          <p:nvPr>
            <p:ph type="body" sz="half" idx="4294967295"/>
          </p:nvPr>
        </p:nvSpPr>
        <p:spPr bwMode="auto">
          <a:xfrm>
            <a:off x="1981200" y="1371600"/>
            <a:ext cx="4876800" cy="4525963"/>
          </a:xfrm>
          <a:prstGeom prst="rect">
            <a:avLst/>
          </a:prstGeom>
          <a:noFill/>
          <a:ln>
            <a:miter lim="800000"/>
            <a:headEnd/>
            <a:tailEnd/>
          </a:ln>
        </p:spPr>
        <p:txBody>
          <a:bodyPr/>
          <a:lstStyle/>
          <a:p>
            <a:r>
              <a:rPr lang="en-US" sz="2800" b="1" dirty="0">
                <a:solidFill>
                  <a:schemeClr val="bg1"/>
                </a:solidFill>
              </a:rPr>
              <a:t>Dan Colton		1466</a:t>
            </a:r>
          </a:p>
          <a:p>
            <a:r>
              <a:rPr lang="en-US" sz="2800" b="1" dirty="0">
                <a:solidFill>
                  <a:schemeClr val="bg1"/>
                </a:solidFill>
              </a:rPr>
              <a:t>Matthew	</a:t>
            </a:r>
            <a:r>
              <a:rPr lang="en-US" sz="2800" b="1" dirty="0" err="1">
                <a:solidFill>
                  <a:schemeClr val="bg1"/>
                </a:solidFill>
              </a:rPr>
              <a:t>Gast</a:t>
            </a:r>
            <a:r>
              <a:rPr lang="en-US" sz="2800" b="1" dirty="0">
                <a:solidFill>
                  <a:schemeClr val="bg1"/>
                </a:solidFill>
              </a:rPr>
              <a:t>		1468</a:t>
            </a:r>
          </a:p>
          <a:p>
            <a:r>
              <a:rPr lang="en-US" sz="2800" b="1" dirty="0" smtClean="0">
                <a:solidFill>
                  <a:schemeClr val="bg1"/>
                </a:solidFill>
              </a:rPr>
              <a:t>Van </a:t>
            </a:r>
            <a:r>
              <a:rPr lang="en-US" sz="2800" b="1" dirty="0">
                <a:solidFill>
                  <a:schemeClr val="bg1"/>
                </a:solidFill>
              </a:rPr>
              <a:t>Henson	</a:t>
            </a:r>
            <a:r>
              <a:rPr lang="en-US" sz="2800" b="1" dirty="0" smtClean="0">
                <a:solidFill>
                  <a:schemeClr val="bg1"/>
                </a:solidFill>
              </a:rPr>
              <a:t>	1864</a:t>
            </a:r>
            <a:endParaRPr lang="en-US" sz="2800" b="1" dirty="0">
              <a:solidFill>
                <a:schemeClr val="bg1"/>
              </a:solidFill>
            </a:endParaRPr>
          </a:p>
          <a:p>
            <a:r>
              <a:rPr lang="en-US" sz="2800" b="1" dirty="0">
                <a:solidFill>
                  <a:schemeClr val="bg1"/>
                </a:solidFill>
              </a:rPr>
              <a:t>Shannon Madsen	2851</a:t>
            </a:r>
          </a:p>
          <a:p>
            <a:r>
              <a:rPr lang="en-US" sz="2800" b="1" dirty="0">
                <a:solidFill>
                  <a:schemeClr val="bg1"/>
                </a:solidFill>
              </a:rPr>
              <a:t>Willy Snow	</a:t>
            </a:r>
            <a:r>
              <a:rPr lang="en-US" sz="2800" b="1" dirty="0" smtClean="0">
                <a:solidFill>
                  <a:schemeClr val="bg1"/>
                </a:solidFill>
              </a:rPr>
              <a:t>	3434</a:t>
            </a:r>
            <a:endParaRPr lang="en-US" sz="2800" b="1" dirty="0">
              <a:solidFill>
                <a:schemeClr val="bg1"/>
              </a:solidFill>
            </a:endParaRPr>
          </a:p>
          <a:p>
            <a:r>
              <a:rPr lang="en-US" sz="2800" b="1" dirty="0" smtClean="0">
                <a:solidFill>
                  <a:schemeClr val="bg1"/>
                </a:solidFill>
              </a:rPr>
              <a:t>Marianne </a:t>
            </a:r>
            <a:r>
              <a:rPr lang="en-US" sz="2800" b="1" dirty="0">
                <a:solidFill>
                  <a:schemeClr val="bg1"/>
                </a:solidFill>
              </a:rPr>
              <a:t>Guerin	4226</a:t>
            </a:r>
          </a:p>
          <a:p>
            <a:r>
              <a:rPr lang="en-US" sz="2800" b="1" dirty="0">
                <a:solidFill>
                  <a:schemeClr val="bg1"/>
                </a:solidFill>
              </a:rPr>
              <a:t>Jim Alton	</a:t>
            </a:r>
            <a:r>
              <a:rPr lang="en-US" sz="2800" b="1" dirty="0" smtClean="0">
                <a:solidFill>
                  <a:schemeClr val="bg1"/>
                </a:solidFill>
              </a:rPr>
              <a:t>	5975</a:t>
            </a:r>
          </a:p>
          <a:p>
            <a:endParaRPr lang="en-US" sz="2800" b="1" dirty="0" smtClean="0">
              <a:solidFill>
                <a:schemeClr val="bg1"/>
              </a:solidFill>
            </a:endParaRPr>
          </a:p>
          <a:p>
            <a:endParaRPr lang="en-US" sz="2800" b="1" dirty="0" smtClean="0">
              <a:solidFill>
                <a:schemeClr val="bg1"/>
              </a:solidFill>
            </a:endParaRPr>
          </a:p>
        </p:txBody>
      </p:sp>
      <p:sp>
        <p:nvSpPr>
          <p:cNvPr id="4" name="Rectangle 2"/>
          <p:cNvSpPr txBox="1">
            <a:spLocks noChangeArrowheads="1"/>
          </p:cNvSpPr>
          <p:nvPr/>
        </p:nvSpPr>
        <p:spPr bwMode="auto">
          <a:xfrm>
            <a:off x="457200" y="76200"/>
            <a:ext cx="8229600" cy="1143000"/>
          </a:xfrm>
          <a:prstGeom prst="rect">
            <a:avLst/>
          </a:prstGeom>
          <a:noFill/>
          <a:ln cap="flat" algn="ctr">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smtClean="0">
                <a:ln>
                  <a:noFill/>
                </a:ln>
                <a:solidFill>
                  <a:srgbClr val="FFFF00"/>
                </a:solidFill>
                <a:effectLst>
                  <a:outerShdw blurRad="38100" dist="38100" dir="2700000" algn="tl">
                    <a:srgbClr val="C0C0C0"/>
                  </a:outerShdw>
                </a:effectLst>
                <a:uLnTx/>
                <a:uFillTx/>
                <a:latin typeface="+mj-lt"/>
                <a:ea typeface="+mj-ea"/>
                <a:cs typeface="+mj-cs"/>
              </a:rPr>
              <a:t>TOTAL GLIDER CROSS-2015 OLC COUNTRY KM</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4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34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34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34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34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34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34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Grp="1" noChangeArrowheads="1"/>
          </p:cNvSpPr>
          <p:nvPr>
            <p:ph type="title" idx="4294967295"/>
          </p:nvPr>
        </p:nvSpPr>
        <p:spPr bwMode="auto">
          <a:xfrm>
            <a:off x="457200" y="274638"/>
            <a:ext cx="8229600" cy="1143000"/>
          </a:xfrm>
          <a:prstGeom prst="rect">
            <a:avLst/>
          </a:prstGeom>
          <a:noFill/>
          <a:ln cap="flat" algn="ctr">
            <a:miter lim="800000"/>
            <a:headEnd/>
            <a:tailEnd/>
          </a:ln>
        </p:spPr>
        <p:txBody>
          <a:bodyPr anchor="ctr"/>
          <a:lstStyle/>
          <a:p>
            <a:r>
              <a:rPr lang="en-US" sz="4000" b="1" dirty="0">
                <a:solidFill>
                  <a:srgbClr val="FFFF00"/>
                </a:solidFill>
                <a:effectLst>
                  <a:outerShdw blurRad="38100" dist="38100" dir="2700000" algn="tl">
                    <a:srgbClr val="C0C0C0"/>
                  </a:outerShdw>
                </a:effectLst>
              </a:rPr>
              <a:t>FIRST </a:t>
            </a:r>
            <a:r>
              <a:rPr lang="en-US" sz="4000" b="1" dirty="0" smtClean="0">
                <a:solidFill>
                  <a:srgbClr val="FFFF00"/>
                </a:solidFill>
                <a:effectLst>
                  <a:outerShdw blurRad="38100" dist="38100" dir="2700000" algn="tl">
                    <a:srgbClr val="C0C0C0"/>
                  </a:outerShdw>
                </a:effectLst>
              </a:rPr>
              <a:t>SOLO in 2015</a:t>
            </a:r>
            <a:r>
              <a:rPr lang="en-US" sz="4000" b="1" dirty="0">
                <a:solidFill>
                  <a:srgbClr val="FFFF00"/>
                </a:solidFill>
                <a:effectLst>
                  <a:outerShdw blurRad="38100" dist="38100" dir="2700000" algn="tl">
                    <a:srgbClr val="C0C0C0"/>
                  </a:outerShdw>
                </a:effectLst>
              </a:rPr>
              <a:t>	</a:t>
            </a:r>
          </a:p>
        </p:txBody>
      </p:sp>
      <p:sp>
        <p:nvSpPr>
          <p:cNvPr id="5123" name="Rectangle 5"/>
          <p:cNvSpPr>
            <a:spLocks noGrp="1" noChangeArrowheads="1"/>
          </p:cNvSpPr>
          <p:nvPr>
            <p:ph type="body" idx="4294967295"/>
          </p:nvPr>
        </p:nvSpPr>
        <p:spPr bwMode="auto">
          <a:xfrm>
            <a:off x="152400" y="1371600"/>
            <a:ext cx="3200400" cy="685800"/>
          </a:xfrm>
          <a:prstGeom prst="rect">
            <a:avLst/>
          </a:prstGeom>
          <a:noFill/>
          <a:ln>
            <a:miter lim="800000"/>
            <a:headEnd/>
            <a:tailEnd/>
          </a:ln>
        </p:spPr>
        <p:txBody>
          <a:bodyPr/>
          <a:lstStyle/>
          <a:p>
            <a:r>
              <a:rPr lang="en-US" b="1" dirty="0" smtClean="0">
                <a:solidFill>
                  <a:schemeClr val="bg1"/>
                </a:solidFill>
              </a:rPr>
              <a:t>Mark Rogers</a:t>
            </a:r>
          </a:p>
          <a:p>
            <a:endParaRPr lang="en-US" b="1" dirty="0">
              <a:solidFill>
                <a:schemeClr val="bg1"/>
              </a:solidFill>
            </a:endParaRPr>
          </a:p>
        </p:txBody>
      </p:sp>
      <p:pic>
        <p:nvPicPr>
          <p:cNvPr id="2" name="Picture 1" descr="IMG_6816.jpg"/>
          <p:cNvPicPr>
            <a:picLocks noChangeAspect="1"/>
          </p:cNvPicPr>
          <p:nvPr/>
        </p:nvPicPr>
        <p:blipFill rotWithShape="1">
          <a:blip r:embed="rId2">
            <a:extLst>
              <a:ext uri="{28A0092B-C50C-407E-A947-70E740481C1C}">
                <a14:useLocalDpi xmlns:a14="http://schemas.microsoft.com/office/drawing/2010/main" val="0"/>
              </a:ext>
            </a:extLst>
          </a:blip>
          <a:srcRect l="5062" t="11605"/>
          <a:stretch/>
        </p:blipFill>
        <p:spPr>
          <a:xfrm>
            <a:off x="3352800" y="1371600"/>
            <a:ext cx="5610622" cy="5223934"/>
          </a:xfrm>
          <a:prstGeom prst="rect">
            <a:avLst/>
          </a:prstGeom>
        </p:spPr>
      </p:pic>
      <p:sp>
        <p:nvSpPr>
          <p:cNvPr id="3" name="TextBox 2"/>
          <p:cNvSpPr txBox="1"/>
          <p:nvPr/>
        </p:nvSpPr>
        <p:spPr>
          <a:xfrm>
            <a:off x="457200" y="2438400"/>
            <a:ext cx="2514600" cy="1384995"/>
          </a:xfrm>
          <a:prstGeom prst="rect">
            <a:avLst/>
          </a:prstGeom>
          <a:noFill/>
        </p:spPr>
        <p:txBody>
          <a:bodyPr wrap="square" rtlCol="0">
            <a:spAutoFit/>
          </a:bodyPr>
          <a:lstStyle/>
          <a:p>
            <a:r>
              <a:rPr lang="en-US" sz="2800" b="1" dirty="0">
                <a:solidFill>
                  <a:schemeClr val="bg1"/>
                </a:solidFill>
              </a:rPr>
              <a:t>(ok, he 1</a:t>
            </a:r>
            <a:r>
              <a:rPr lang="en-US" sz="2800" b="1" baseline="30000" dirty="0">
                <a:solidFill>
                  <a:schemeClr val="bg1"/>
                </a:solidFill>
              </a:rPr>
              <a:t>st</a:t>
            </a:r>
            <a:r>
              <a:rPr lang="en-US" sz="2800" b="1" dirty="0">
                <a:solidFill>
                  <a:schemeClr val="bg1"/>
                </a:solidFill>
              </a:rPr>
              <a:t> soloed ~30 years ago</a:t>
            </a:r>
            <a:r>
              <a:rPr lang="is-IS" sz="2800" b="1" dirty="0">
                <a:solidFill>
                  <a:schemeClr val="bg1"/>
                </a:solidFill>
              </a:rPr>
              <a:t>….</a:t>
            </a:r>
            <a:r>
              <a:rPr lang="is-IS" sz="2800" b="1" dirty="0" smtClean="0">
                <a:solidFill>
                  <a:schemeClr val="bg1"/>
                </a:solidFill>
              </a:rPr>
              <a:t>)</a:t>
            </a:r>
            <a:endParaRPr lang="en-US" sz="2800" b="1" dirty="0">
              <a:solidFill>
                <a:schemeClr val="bg1"/>
              </a:solidFill>
            </a:endParaRPr>
          </a:p>
        </p:txBody>
      </p:sp>
    </p:spTree>
    <p:extLst>
      <p:ext uri="{BB962C8B-B14F-4D97-AF65-F5344CB8AC3E}">
        <p14:creationId xmlns:p14="http://schemas.microsoft.com/office/powerpoint/2010/main" val="13873330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uiExpand="1" build="p"/>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41" name="Rectangle 5"/>
          <p:cNvSpPr>
            <a:spLocks noGrp="1" noChangeArrowheads="1"/>
          </p:cNvSpPr>
          <p:nvPr>
            <p:ph type="body" sz="half" idx="4294967295"/>
          </p:nvPr>
        </p:nvSpPr>
        <p:spPr bwMode="auto">
          <a:xfrm>
            <a:off x="1981200" y="1371600"/>
            <a:ext cx="4876800" cy="4525963"/>
          </a:xfrm>
          <a:prstGeom prst="rect">
            <a:avLst/>
          </a:prstGeom>
          <a:noFill/>
          <a:ln>
            <a:miter lim="800000"/>
            <a:headEnd/>
            <a:tailEnd/>
          </a:ln>
        </p:spPr>
        <p:txBody>
          <a:bodyPr/>
          <a:lstStyle/>
          <a:p>
            <a:r>
              <a:rPr lang="en-US" sz="2800" b="1" dirty="0" smtClean="0">
                <a:solidFill>
                  <a:schemeClr val="bg1"/>
                </a:solidFill>
              </a:rPr>
              <a:t>Larry Suter	7036</a:t>
            </a:r>
            <a:endParaRPr lang="en-US" sz="2800" b="1" dirty="0">
              <a:solidFill>
                <a:schemeClr val="bg1"/>
              </a:solidFill>
            </a:endParaRPr>
          </a:p>
          <a:p>
            <a:r>
              <a:rPr lang="en-US" sz="2800" b="1" dirty="0">
                <a:solidFill>
                  <a:schemeClr val="bg1"/>
                </a:solidFill>
              </a:rPr>
              <a:t>Mike Mayo	</a:t>
            </a:r>
            <a:r>
              <a:rPr lang="en-US" sz="2800" b="1" dirty="0" smtClean="0">
                <a:solidFill>
                  <a:schemeClr val="bg1"/>
                </a:solidFill>
              </a:rPr>
              <a:t>8248</a:t>
            </a:r>
          </a:p>
          <a:p>
            <a:endParaRPr lang="en-US" sz="2800" b="1" dirty="0">
              <a:solidFill>
                <a:schemeClr val="bg1"/>
              </a:solidFill>
            </a:endParaRPr>
          </a:p>
          <a:p>
            <a:endParaRPr lang="en-US" sz="2800" b="1" dirty="0">
              <a:solidFill>
                <a:schemeClr val="bg1"/>
              </a:solidFill>
            </a:endParaRPr>
          </a:p>
          <a:p>
            <a:r>
              <a:rPr lang="en-US" sz="2800" b="1" dirty="0">
                <a:solidFill>
                  <a:schemeClr val="bg1"/>
                </a:solidFill>
              </a:rPr>
              <a:t>Buzz Graves	</a:t>
            </a:r>
            <a:r>
              <a:rPr lang="en-US" sz="2800" b="1" dirty="0" smtClean="0">
                <a:solidFill>
                  <a:schemeClr val="bg1"/>
                </a:solidFill>
              </a:rPr>
              <a:t>13419</a:t>
            </a:r>
          </a:p>
          <a:p>
            <a:endParaRPr lang="en-US" sz="2800" b="1" dirty="0">
              <a:solidFill>
                <a:schemeClr val="bg1"/>
              </a:solidFill>
            </a:endParaRPr>
          </a:p>
          <a:p>
            <a:endParaRPr lang="en-US" sz="2800" b="1" dirty="0">
              <a:solidFill>
                <a:schemeClr val="bg1"/>
              </a:solidFill>
            </a:endParaRPr>
          </a:p>
          <a:p>
            <a:r>
              <a:rPr lang="en-US" sz="2800" b="1" dirty="0" err="1" smtClean="0">
                <a:solidFill>
                  <a:schemeClr val="bg1"/>
                </a:solidFill>
              </a:rPr>
              <a:t>Ramy</a:t>
            </a:r>
            <a:r>
              <a:rPr lang="en-US" sz="2800" b="1" dirty="0" smtClean="0">
                <a:solidFill>
                  <a:schemeClr val="bg1"/>
                </a:solidFill>
              </a:rPr>
              <a:t> </a:t>
            </a:r>
            <a:r>
              <a:rPr lang="en-US" sz="2800" b="1" dirty="0" err="1" smtClean="0">
                <a:solidFill>
                  <a:schemeClr val="bg1"/>
                </a:solidFill>
              </a:rPr>
              <a:t>Yantez</a:t>
            </a:r>
            <a:r>
              <a:rPr lang="en-US" sz="2800" b="1" dirty="0" smtClean="0">
                <a:solidFill>
                  <a:schemeClr val="bg1"/>
                </a:solidFill>
              </a:rPr>
              <a:t>	36592</a:t>
            </a:r>
          </a:p>
          <a:p>
            <a:endParaRPr lang="en-US" sz="2800" b="1" dirty="0" smtClean="0">
              <a:solidFill>
                <a:schemeClr val="bg1"/>
              </a:solidFill>
            </a:endParaRPr>
          </a:p>
          <a:p>
            <a:endParaRPr lang="en-US" sz="2800" b="1" dirty="0" smtClean="0">
              <a:solidFill>
                <a:schemeClr val="bg1"/>
              </a:solidFill>
            </a:endParaRPr>
          </a:p>
        </p:txBody>
      </p:sp>
      <p:sp>
        <p:nvSpPr>
          <p:cNvPr id="4" name="Rectangle 2"/>
          <p:cNvSpPr txBox="1">
            <a:spLocks noChangeArrowheads="1"/>
          </p:cNvSpPr>
          <p:nvPr/>
        </p:nvSpPr>
        <p:spPr bwMode="auto">
          <a:xfrm>
            <a:off x="457200" y="76200"/>
            <a:ext cx="8229600" cy="1143000"/>
          </a:xfrm>
          <a:prstGeom prst="rect">
            <a:avLst/>
          </a:prstGeom>
          <a:noFill/>
          <a:ln cap="flat" algn="ctr">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smtClean="0">
                <a:ln>
                  <a:noFill/>
                </a:ln>
                <a:solidFill>
                  <a:srgbClr val="FFFF00"/>
                </a:solidFill>
                <a:effectLst>
                  <a:outerShdw blurRad="38100" dist="38100" dir="2700000" algn="tl">
                    <a:srgbClr val="C0C0C0"/>
                  </a:outerShdw>
                </a:effectLst>
                <a:uLnTx/>
                <a:uFillTx/>
                <a:latin typeface="+mj-lt"/>
                <a:ea typeface="+mj-ea"/>
                <a:cs typeface="+mj-cs"/>
              </a:rPr>
              <a:t>TOTAL GLIDER CROSS-2015 OLC COUNTRY KM</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4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34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341">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34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ByronSunset 25Jan09"/>
          <p:cNvPicPr>
            <a:picLocks noChangeAspect="1" noChangeArrowheads="1"/>
          </p:cNvPicPr>
          <p:nvPr/>
        </p:nvPicPr>
        <p:blipFill>
          <a:blip r:embed="rId2"/>
          <a:srcRect/>
          <a:stretch>
            <a:fillRect/>
          </a:stretch>
        </p:blipFill>
        <p:spPr bwMode="auto">
          <a:xfrm>
            <a:off x="561975" y="323850"/>
            <a:ext cx="8124825" cy="6094413"/>
          </a:xfrm>
          <a:prstGeom prst="rect">
            <a:avLst/>
          </a:prstGeom>
          <a:noFill/>
        </p:spPr>
      </p:pic>
      <p:sp>
        <p:nvSpPr>
          <p:cNvPr id="55299" name="Rectangle 3"/>
          <p:cNvSpPr>
            <a:spLocks noChangeArrowheads="1"/>
          </p:cNvSpPr>
          <p:nvPr/>
        </p:nvSpPr>
        <p:spPr bwMode="auto">
          <a:xfrm>
            <a:off x="600075" y="304800"/>
            <a:ext cx="8048625" cy="6096000"/>
          </a:xfrm>
          <a:prstGeom prst="rect">
            <a:avLst/>
          </a:prstGeom>
          <a:solidFill>
            <a:schemeClr val="bg1">
              <a:alpha val="39999"/>
            </a:schemeClr>
          </a:solidFill>
          <a:ln w="88900">
            <a:solidFill>
              <a:srgbClr val="000099"/>
            </a:solidFill>
            <a:miter lim="800000"/>
            <a:headEnd/>
            <a:tailEnd/>
          </a:ln>
          <a:effectLst/>
        </p:spPr>
        <p:txBody>
          <a:bodyPr wrap="none" anchor="ctr"/>
          <a:lstStyle/>
          <a:p>
            <a:pPr defTabSz="457200" eaLnBrk="1" hangingPunct="1"/>
            <a:endParaRPr lang="en-US" sz="3200">
              <a:solidFill>
                <a:prstClr val="black"/>
              </a:solidFill>
              <a:latin typeface="Rockwell" pitchFamily="18" charset="0"/>
              <a:ea typeface="+mn-ea"/>
            </a:endParaRPr>
          </a:p>
        </p:txBody>
      </p:sp>
      <p:sp>
        <p:nvSpPr>
          <p:cNvPr id="55300" name="TextBox 6"/>
          <p:cNvSpPr txBox="1">
            <a:spLocks noChangeArrowheads="1"/>
          </p:cNvSpPr>
          <p:nvPr/>
        </p:nvSpPr>
        <p:spPr bwMode="auto">
          <a:xfrm>
            <a:off x="1600200" y="2043113"/>
            <a:ext cx="6074933" cy="523220"/>
          </a:xfrm>
          <a:prstGeom prst="rect">
            <a:avLst/>
          </a:prstGeom>
          <a:noFill/>
          <a:ln w="9525" algn="ctr">
            <a:noFill/>
            <a:miter lim="800000"/>
            <a:headEnd/>
            <a:tailEnd/>
          </a:ln>
          <a:effectLst/>
        </p:spPr>
        <p:txBody>
          <a:bodyPr wrap="none">
            <a:spAutoFit/>
          </a:bodyPr>
          <a:lstStyle/>
          <a:p>
            <a:pPr eaLnBrk="1" hangingPunct="1"/>
            <a:r>
              <a:rPr lang="en-US" sz="2800" b="1" dirty="0">
                <a:solidFill>
                  <a:srgbClr val="003366"/>
                </a:solidFill>
                <a:latin typeface="Rockwell" pitchFamily="18" charset="0"/>
                <a:ea typeface="+mn-ea"/>
              </a:rPr>
              <a:t>Certificate  of  Achievement  </a:t>
            </a:r>
            <a:r>
              <a:rPr lang="en-US" sz="2800" b="1" dirty="0" smtClean="0">
                <a:solidFill>
                  <a:srgbClr val="003366"/>
                </a:solidFill>
                <a:latin typeface="Rockwell" pitchFamily="18" charset="0"/>
                <a:ea typeface="+mn-ea"/>
              </a:rPr>
              <a:t>2015</a:t>
            </a:r>
            <a:endParaRPr lang="en-US" sz="2800" b="1" dirty="0">
              <a:solidFill>
                <a:srgbClr val="003366"/>
              </a:solidFill>
              <a:latin typeface="Rockwell" pitchFamily="18" charset="0"/>
              <a:ea typeface="+mn-ea"/>
            </a:endParaRPr>
          </a:p>
        </p:txBody>
      </p:sp>
      <p:sp>
        <p:nvSpPr>
          <p:cNvPr id="55301" name="WordArt 5"/>
          <p:cNvSpPr>
            <a:spLocks noChangeArrowheads="1" noChangeShapeType="1" noTextEdit="1"/>
          </p:cNvSpPr>
          <p:nvPr/>
        </p:nvSpPr>
        <p:spPr bwMode="auto">
          <a:xfrm>
            <a:off x="866775" y="1450975"/>
            <a:ext cx="7667625" cy="495300"/>
          </a:xfrm>
          <a:prstGeom prst="rect">
            <a:avLst/>
          </a:prstGeom>
        </p:spPr>
        <p:txBody>
          <a:bodyPr spcFirstLastPara="1" wrap="none" fromWordArt="1">
            <a:prstTxWarp prst="textArchUp">
              <a:avLst>
                <a:gd name="adj" fmla="val 10800000"/>
              </a:avLst>
            </a:prstTxWarp>
          </a:bodyPr>
          <a:lstStyle/>
          <a:p>
            <a:pPr algn="ctr" defTabSz="457200" eaLnBrk="1" hangingPunct="1"/>
            <a:r>
              <a:rPr lang="en-US" sz="2800" b="1" kern="10">
                <a:ln w="9525">
                  <a:solidFill>
                    <a:srgbClr val="000099"/>
                  </a:solidFill>
                  <a:round/>
                  <a:headEnd/>
                  <a:tailEnd/>
                </a:ln>
                <a:solidFill>
                  <a:srgbClr val="003399"/>
                </a:solidFill>
                <a:latin typeface="Arial Black"/>
                <a:ea typeface="+mn-ea"/>
              </a:rPr>
              <a:t>Northern California Soaring Association</a:t>
            </a:r>
          </a:p>
        </p:txBody>
      </p:sp>
      <p:sp>
        <p:nvSpPr>
          <p:cNvPr id="14338" name="Rectangle 2"/>
          <p:cNvSpPr>
            <a:spLocks noChangeArrowheads="1"/>
          </p:cNvSpPr>
          <p:nvPr/>
        </p:nvSpPr>
        <p:spPr bwMode="auto">
          <a:xfrm>
            <a:off x="600075" y="3429000"/>
            <a:ext cx="8229600" cy="1143000"/>
          </a:xfrm>
          <a:prstGeom prst="rect">
            <a:avLst/>
          </a:prstGeom>
          <a:noFill/>
          <a:ln w="9525" cap="flat" cmpd="sng" algn="ctr">
            <a:noFill/>
            <a:prstDash val="solid"/>
            <a:miter lim="800000"/>
            <a:headEnd/>
            <a:tailEnd/>
          </a:ln>
          <a:effectLst/>
        </p:spPr>
        <p:txBody>
          <a:bodyPr anchor="ctr"/>
          <a:lstStyle/>
          <a:p>
            <a:pPr algn="ctr" defTabSz="457200" eaLnBrk="1" hangingPunct="1"/>
            <a:r>
              <a:rPr lang="en-US" sz="3200" b="1" dirty="0">
                <a:solidFill>
                  <a:srgbClr val="003366"/>
                </a:solidFill>
                <a:effectLst>
                  <a:outerShdw blurRad="38100" dist="38100" dir="2700000" algn="tl">
                    <a:srgbClr val="C0C0C0"/>
                  </a:outerShdw>
                </a:effectLst>
                <a:latin typeface="Rockwell" pitchFamily="18" charset="0"/>
                <a:ea typeface="+mn-ea"/>
              </a:rPr>
              <a:t>TOTAL CROSS-COUNTRY DISTANCE AWARD </a:t>
            </a:r>
            <a:endParaRPr lang="en-US" sz="3200" b="1" dirty="0" smtClean="0">
              <a:solidFill>
                <a:srgbClr val="003366"/>
              </a:solidFill>
              <a:effectLst>
                <a:outerShdw blurRad="38100" dist="38100" dir="2700000" algn="tl">
                  <a:srgbClr val="C0C0C0"/>
                </a:outerShdw>
              </a:effectLst>
              <a:latin typeface="Rockwell" pitchFamily="18" charset="0"/>
              <a:ea typeface="+mn-ea"/>
            </a:endParaRPr>
          </a:p>
          <a:p>
            <a:pPr algn="ctr" defTabSz="457200" eaLnBrk="1" hangingPunct="1"/>
            <a:r>
              <a:rPr lang="en-US" sz="3200" b="1" dirty="0" smtClean="0">
                <a:solidFill>
                  <a:srgbClr val="003366"/>
                </a:solidFill>
                <a:effectLst>
                  <a:outerShdw blurRad="38100" dist="38100" dir="2700000" algn="tl">
                    <a:srgbClr val="C0C0C0"/>
                  </a:outerShdw>
                </a:effectLst>
                <a:latin typeface="Rockwell" pitchFamily="18" charset="0"/>
                <a:ea typeface="+mn-ea"/>
              </a:rPr>
              <a:t>STANDARD </a:t>
            </a:r>
            <a:r>
              <a:rPr lang="en-US" sz="3200" b="1" dirty="0">
                <a:solidFill>
                  <a:srgbClr val="003366"/>
                </a:solidFill>
                <a:effectLst>
                  <a:outerShdw blurRad="38100" dist="38100" dir="2700000" algn="tl">
                    <a:srgbClr val="C0C0C0"/>
                  </a:outerShdw>
                </a:effectLst>
                <a:latin typeface="Rockwell" pitchFamily="18" charset="0"/>
                <a:ea typeface="+mn-ea"/>
              </a:rPr>
              <a:t>CLASS </a:t>
            </a:r>
            <a:br>
              <a:rPr lang="en-US" sz="3200" b="1" dirty="0">
                <a:solidFill>
                  <a:srgbClr val="003366"/>
                </a:solidFill>
                <a:effectLst>
                  <a:outerShdw blurRad="38100" dist="38100" dir="2700000" algn="tl">
                    <a:srgbClr val="C0C0C0"/>
                  </a:outerShdw>
                </a:effectLst>
                <a:latin typeface="Rockwell" pitchFamily="18" charset="0"/>
                <a:ea typeface="+mn-ea"/>
              </a:rPr>
            </a:br>
            <a:r>
              <a:rPr lang="en-US" sz="3200" b="1" dirty="0">
                <a:solidFill>
                  <a:srgbClr val="003366"/>
                </a:solidFill>
                <a:effectLst>
                  <a:outerShdw blurRad="38100" dist="38100" dir="2700000" algn="tl">
                    <a:srgbClr val="C0C0C0"/>
                  </a:outerShdw>
                </a:effectLst>
                <a:latin typeface="Rockwell" pitchFamily="18" charset="0"/>
                <a:ea typeface="+mn-ea"/>
              </a:rPr>
              <a:t/>
            </a:r>
            <a:br>
              <a:rPr lang="en-US" sz="3200" b="1" dirty="0">
                <a:solidFill>
                  <a:srgbClr val="003366"/>
                </a:solidFill>
                <a:effectLst>
                  <a:outerShdw blurRad="38100" dist="38100" dir="2700000" algn="tl">
                    <a:srgbClr val="C0C0C0"/>
                  </a:outerShdw>
                </a:effectLst>
                <a:latin typeface="Rockwell" pitchFamily="18" charset="0"/>
                <a:ea typeface="+mn-ea"/>
              </a:rPr>
            </a:br>
            <a:r>
              <a:rPr lang="en-US" sz="3200" b="1" dirty="0" smtClean="0">
                <a:solidFill>
                  <a:srgbClr val="003366"/>
                </a:solidFill>
                <a:effectLst>
                  <a:outerShdw blurRad="38100" dist="38100" dir="2700000" algn="tl">
                    <a:srgbClr val="C0C0C0"/>
                  </a:outerShdw>
                </a:effectLst>
                <a:latin typeface="Rockwell" pitchFamily="18" charset="0"/>
                <a:ea typeface="+mn-ea"/>
              </a:rPr>
              <a:t>Marianne Guerin 4226 km</a:t>
            </a:r>
            <a:endParaRPr lang="en-US" sz="3200" b="1" dirty="0">
              <a:solidFill>
                <a:srgbClr val="003366"/>
              </a:solidFill>
              <a:effectLst>
                <a:outerShdw blurRad="38100" dist="38100" dir="2700000" algn="tl">
                  <a:srgbClr val="C0C0C0"/>
                </a:outerShdw>
              </a:effectLst>
              <a:latin typeface="Rockwell" pitchFamily="18" charset="0"/>
              <a:ea typeface="+mn-ea"/>
            </a:endParaRPr>
          </a:p>
        </p:txBody>
      </p:sp>
    </p:spTree>
    <p:extLst>
      <p:ext uri="{BB962C8B-B14F-4D97-AF65-F5344CB8AC3E}">
        <p14:creationId xmlns:p14="http://schemas.microsoft.com/office/powerpoint/2010/main" val="313351339"/>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ByronSunset 25Jan09"/>
          <p:cNvPicPr>
            <a:picLocks noChangeAspect="1" noChangeArrowheads="1"/>
          </p:cNvPicPr>
          <p:nvPr/>
        </p:nvPicPr>
        <p:blipFill>
          <a:blip r:embed="rId2"/>
          <a:srcRect/>
          <a:stretch>
            <a:fillRect/>
          </a:stretch>
        </p:blipFill>
        <p:spPr bwMode="auto">
          <a:xfrm>
            <a:off x="561975" y="323850"/>
            <a:ext cx="8124825" cy="6094413"/>
          </a:xfrm>
          <a:prstGeom prst="rect">
            <a:avLst/>
          </a:prstGeom>
          <a:noFill/>
        </p:spPr>
      </p:pic>
      <p:sp>
        <p:nvSpPr>
          <p:cNvPr id="55299" name="Rectangle 3"/>
          <p:cNvSpPr>
            <a:spLocks noChangeArrowheads="1"/>
          </p:cNvSpPr>
          <p:nvPr/>
        </p:nvSpPr>
        <p:spPr bwMode="auto">
          <a:xfrm>
            <a:off x="600075" y="304800"/>
            <a:ext cx="8048625" cy="6096000"/>
          </a:xfrm>
          <a:prstGeom prst="rect">
            <a:avLst/>
          </a:prstGeom>
          <a:solidFill>
            <a:schemeClr val="bg1">
              <a:alpha val="39999"/>
            </a:schemeClr>
          </a:solidFill>
          <a:ln w="88900">
            <a:solidFill>
              <a:srgbClr val="000099"/>
            </a:solidFill>
            <a:miter lim="800000"/>
            <a:headEnd/>
            <a:tailEnd/>
          </a:ln>
          <a:effectLst/>
        </p:spPr>
        <p:txBody>
          <a:bodyPr wrap="none" anchor="ctr"/>
          <a:lstStyle/>
          <a:p>
            <a:pPr defTabSz="457200" eaLnBrk="1" hangingPunct="1"/>
            <a:endParaRPr lang="en-US" sz="3200">
              <a:solidFill>
                <a:prstClr val="black"/>
              </a:solidFill>
              <a:latin typeface="Rockwell" pitchFamily="18" charset="0"/>
              <a:ea typeface="+mn-ea"/>
            </a:endParaRPr>
          </a:p>
        </p:txBody>
      </p:sp>
      <p:sp>
        <p:nvSpPr>
          <p:cNvPr id="55300" name="TextBox 6"/>
          <p:cNvSpPr txBox="1">
            <a:spLocks noChangeArrowheads="1"/>
          </p:cNvSpPr>
          <p:nvPr/>
        </p:nvSpPr>
        <p:spPr bwMode="auto">
          <a:xfrm>
            <a:off x="1600200" y="2043113"/>
            <a:ext cx="6074933" cy="523220"/>
          </a:xfrm>
          <a:prstGeom prst="rect">
            <a:avLst/>
          </a:prstGeom>
          <a:noFill/>
          <a:ln w="9525" algn="ctr">
            <a:noFill/>
            <a:miter lim="800000"/>
            <a:headEnd/>
            <a:tailEnd/>
          </a:ln>
          <a:effectLst/>
        </p:spPr>
        <p:txBody>
          <a:bodyPr wrap="none">
            <a:spAutoFit/>
          </a:bodyPr>
          <a:lstStyle/>
          <a:p>
            <a:pPr eaLnBrk="1" hangingPunct="1"/>
            <a:r>
              <a:rPr lang="en-US" sz="2800" b="1" dirty="0">
                <a:solidFill>
                  <a:srgbClr val="003366"/>
                </a:solidFill>
                <a:latin typeface="Rockwell" pitchFamily="18" charset="0"/>
                <a:ea typeface="+mn-ea"/>
              </a:rPr>
              <a:t>Certificate  of  Achievement  </a:t>
            </a:r>
            <a:r>
              <a:rPr lang="en-US" sz="2800" b="1" dirty="0" smtClean="0">
                <a:solidFill>
                  <a:srgbClr val="003366"/>
                </a:solidFill>
                <a:latin typeface="Rockwell" pitchFamily="18" charset="0"/>
                <a:ea typeface="+mn-ea"/>
              </a:rPr>
              <a:t>2015</a:t>
            </a:r>
            <a:endParaRPr lang="en-US" sz="2800" b="1" dirty="0">
              <a:solidFill>
                <a:srgbClr val="003366"/>
              </a:solidFill>
              <a:latin typeface="Rockwell" pitchFamily="18" charset="0"/>
              <a:ea typeface="+mn-ea"/>
            </a:endParaRPr>
          </a:p>
        </p:txBody>
      </p:sp>
      <p:sp>
        <p:nvSpPr>
          <p:cNvPr id="55301" name="WordArt 5"/>
          <p:cNvSpPr>
            <a:spLocks noChangeArrowheads="1" noChangeShapeType="1" noTextEdit="1"/>
          </p:cNvSpPr>
          <p:nvPr/>
        </p:nvSpPr>
        <p:spPr bwMode="auto">
          <a:xfrm>
            <a:off x="866775" y="1450975"/>
            <a:ext cx="7667625" cy="495300"/>
          </a:xfrm>
          <a:prstGeom prst="rect">
            <a:avLst/>
          </a:prstGeom>
        </p:spPr>
        <p:txBody>
          <a:bodyPr spcFirstLastPara="1" wrap="none" fromWordArt="1">
            <a:prstTxWarp prst="textArchUp">
              <a:avLst>
                <a:gd name="adj" fmla="val 10800000"/>
              </a:avLst>
            </a:prstTxWarp>
          </a:bodyPr>
          <a:lstStyle/>
          <a:p>
            <a:pPr algn="ctr" defTabSz="457200" eaLnBrk="1" hangingPunct="1"/>
            <a:r>
              <a:rPr lang="en-US" sz="2800" b="1" kern="10">
                <a:ln w="9525">
                  <a:solidFill>
                    <a:srgbClr val="000099"/>
                  </a:solidFill>
                  <a:round/>
                  <a:headEnd/>
                  <a:tailEnd/>
                </a:ln>
                <a:solidFill>
                  <a:srgbClr val="003399"/>
                </a:solidFill>
                <a:latin typeface="Arial Black"/>
                <a:ea typeface="+mn-ea"/>
              </a:rPr>
              <a:t>Northern California Soaring Association</a:t>
            </a:r>
          </a:p>
        </p:txBody>
      </p:sp>
      <p:sp>
        <p:nvSpPr>
          <p:cNvPr id="14338" name="Rectangle 2"/>
          <p:cNvSpPr>
            <a:spLocks noChangeArrowheads="1"/>
          </p:cNvSpPr>
          <p:nvPr/>
        </p:nvSpPr>
        <p:spPr bwMode="auto">
          <a:xfrm>
            <a:off x="600075" y="3429000"/>
            <a:ext cx="8229600" cy="1143000"/>
          </a:xfrm>
          <a:prstGeom prst="rect">
            <a:avLst/>
          </a:prstGeom>
          <a:noFill/>
          <a:ln w="9525" cap="flat" cmpd="sng" algn="ctr">
            <a:noFill/>
            <a:prstDash val="solid"/>
            <a:miter lim="800000"/>
            <a:headEnd/>
            <a:tailEnd/>
          </a:ln>
          <a:effectLst/>
        </p:spPr>
        <p:txBody>
          <a:bodyPr anchor="ctr"/>
          <a:lstStyle/>
          <a:p>
            <a:pPr algn="ctr" defTabSz="457200" eaLnBrk="1" hangingPunct="1"/>
            <a:r>
              <a:rPr lang="en-US" sz="3200" b="1" dirty="0">
                <a:solidFill>
                  <a:srgbClr val="003366"/>
                </a:solidFill>
                <a:effectLst>
                  <a:outerShdw blurRad="38100" dist="38100" dir="2700000" algn="tl">
                    <a:srgbClr val="C0C0C0"/>
                  </a:outerShdw>
                </a:effectLst>
                <a:latin typeface="Rockwell" pitchFamily="18" charset="0"/>
                <a:ea typeface="+mn-ea"/>
              </a:rPr>
              <a:t>TOTAL CROSS-COUNTRY DISTANCE AWARD </a:t>
            </a:r>
            <a:endParaRPr lang="en-US" sz="3200" b="1" dirty="0" smtClean="0">
              <a:solidFill>
                <a:srgbClr val="003366"/>
              </a:solidFill>
              <a:effectLst>
                <a:outerShdw blurRad="38100" dist="38100" dir="2700000" algn="tl">
                  <a:srgbClr val="C0C0C0"/>
                </a:outerShdw>
              </a:effectLst>
              <a:latin typeface="Rockwell" pitchFamily="18" charset="0"/>
              <a:ea typeface="+mn-ea"/>
            </a:endParaRPr>
          </a:p>
          <a:p>
            <a:pPr algn="ctr" defTabSz="457200" eaLnBrk="1" hangingPunct="1"/>
            <a:r>
              <a:rPr lang="en-US" sz="3200" b="1" dirty="0" smtClean="0">
                <a:solidFill>
                  <a:srgbClr val="003366"/>
                </a:solidFill>
                <a:effectLst>
                  <a:outerShdw blurRad="38100" dist="38100" dir="2700000" algn="tl">
                    <a:srgbClr val="C0C0C0"/>
                  </a:outerShdw>
                </a:effectLst>
                <a:latin typeface="Rockwell" pitchFamily="18" charset="0"/>
                <a:ea typeface="+mn-ea"/>
              </a:rPr>
              <a:t>ADVANCED </a:t>
            </a:r>
            <a:r>
              <a:rPr lang="en-US" sz="3200" b="1" dirty="0">
                <a:solidFill>
                  <a:srgbClr val="003366"/>
                </a:solidFill>
                <a:effectLst>
                  <a:outerShdw blurRad="38100" dist="38100" dir="2700000" algn="tl">
                    <a:srgbClr val="C0C0C0"/>
                  </a:outerShdw>
                </a:effectLst>
                <a:latin typeface="Rockwell" pitchFamily="18" charset="0"/>
                <a:ea typeface="+mn-ea"/>
              </a:rPr>
              <a:t>CLASS </a:t>
            </a:r>
            <a:br>
              <a:rPr lang="en-US" sz="3200" b="1" dirty="0">
                <a:solidFill>
                  <a:srgbClr val="003366"/>
                </a:solidFill>
                <a:effectLst>
                  <a:outerShdw blurRad="38100" dist="38100" dir="2700000" algn="tl">
                    <a:srgbClr val="C0C0C0"/>
                  </a:outerShdw>
                </a:effectLst>
                <a:latin typeface="Rockwell" pitchFamily="18" charset="0"/>
                <a:ea typeface="+mn-ea"/>
              </a:rPr>
            </a:br>
            <a:r>
              <a:rPr lang="en-US" sz="3200" b="1" dirty="0">
                <a:solidFill>
                  <a:srgbClr val="003366"/>
                </a:solidFill>
                <a:effectLst>
                  <a:outerShdw blurRad="38100" dist="38100" dir="2700000" algn="tl">
                    <a:srgbClr val="C0C0C0"/>
                  </a:outerShdw>
                </a:effectLst>
                <a:latin typeface="Rockwell" pitchFamily="18" charset="0"/>
                <a:ea typeface="+mn-ea"/>
              </a:rPr>
              <a:t/>
            </a:r>
            <a:br>
              <a:rPr lang="en-US" sz="3200" b="1" dirty="0">
                <a:solidFill>
                  <a:srgbClr val="003366"/>
                </a:solidFill>
                <a:effectLst>
                  <a:outerShdw blurRad="38100" dist="38100" dir="2700000" algn="tl">
                    <a:srgbClr val="C0C0C0"/>
                  </a:outerShdw>
                </a:effectLst>
                <a:latin typeface="Rockwell" pitchFamily="18" charset="0"/>
                <a:ea typeface="+mn-ea"/>
              </a:rPr>
            </a:br>
            <a:r>
              <a:rPr lang="en-US" sz="3200" b="1" dirty="0" err="1">
                <a:solidFill>
                  <a:srgbClr val="003366"/>
                </a:solidFill>
                <a:effectLst>
                  <a:outerShdw blurRad="38100" dist="38100" dir="2700000" algn="tl">
                    <a:srgbClr val="C0C0C0"/>
                  </a:outerShdw>
                </a:effectLst>
                <a:latin typeface="Rockwell" pitchFamily="18" charset="0"/>
                <a:ea typeface="+mn-ea"/>
              </a:rPr>
              <a:t>Ramy</a:t>
            </a:r>
            <a:r>
              <a:rPr lang="en-US" sz="3200" b="1" dirty="0">
                <a:solidFill>
                  <a:srgbClr val="003366"/>
                </a:solidFill>
                <a:effectLst>
                  <a:outerShdw blurRad="38100" dist="38100" dir="2700000" algn="tl">
                    <a:srgbClr val="C0C0C0"/>
                  </a:outerShdw>
                </a:effectLst>
                <a:latin typeface="Rockwell" pitchFamily="18" charset="0"/>
                <a:ea typeface="+mn-ea"/>
              </a:rPr>
              <a:t> </a:t>
            </a:r>
            <a:r>
              <a:rPr lang="en-US" sz="3200" b="1" dirty="0" err="1">
                <a:solidFill>
                  <a:srgbClr val="003366"/>
                </a:solidFill>
                <a:effectLst>
                  <a:outerShdw blurRad="38100" dist="38100" dir="2700000" algn="tl">
                    <a:srgbClr val="C0C0C0"/>
                  </a:outerShdw>
                </a:effectLst>
                <a:latin typeface="Rockwell" pitchFamily="18" charset="0"/>
                <a:ea typeface="+mn-ea"/>
              </a:rPr>
              <a:t>Yanetz</a:t>
            </a:r>
            <a:r>
              <a:rPr lang="en-US" sz="3200" b="1" dirty="0">
                <a:solidFill>
                  <a:srgbClr val="003366"/>
                </a:solidFill>
                <a:effectLst>
                  <a:outerShdw blurRad="38100" dist="38100" dir="2700000" algn="tl">
                    <a:srgbClr val="C0C0C0"/>
                  </a:outerShdw>
                </a:effectLst>
                <a:latin typeface="Rockwell" pitchFamily="18" charset="0"/>
                <a:ea typeface="+mn-ea"/>
              </a:rPr>
              <a:t> </a:t>
            </a:r>
            <a:r>
              <a:rPr lang="en-US" sz="3200" b="1" dirty="0" smtClean="0">
                <a:solidFill>
                  <a:srgbClr val="003366"/>
                </a:solidFill>
                <a:effectLst>
                  <a:outerShdw blurRad="38100" dist="38100" dir="2700000" algn="tl">
                    <a:srgbClr val="C0C0C0"/>
                  </a:outerShdw>
                </a:effectLst>
                <a:latin typeface="Rockwell" pitchFamily="18" charset="0"/>
                <a:ea typeface="+mn-ea"/>
              </a:rPr>
              <a:t>36592 km</a:t>
            </a:r>
            <a:endParaRPr lang="en-US" sz="3200" b="1" dirty="0">
              <a:solidFill>
                <a:srgbClr val="003366"/>
              </a:solidFill>
              <a:effectLst>
                <a:outerShdw blurRad="38100" dist="38100" dir="2700000" algn="tl">
                  <a:srgbClr val="C0C0C0"/>
                </a:outerShdw>
              </a:effectLst>
              <a:latin typeface="Rockwell" pitchFamily="18" charset="0"/>
              <a:ea typeface="+mn-ea"/>
            </a:endParaRPr>
          </a:p>
        </p:txBody>
      </p:sp>
    </p:spTree>
    <p:extLst>
      <p:ext uri="{BB962C8B-B14F-4D97-AF65-F5344CB8AC3E}">
        <p14:creationId xmlns:p14="http://schemas.microsoft.com/office/powerpoint/2010/main" val="2251377534"/>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idx="4294967295"/>
          </p:nvPr>
        </p:nvSpPr>
        <p:spPr bwMode="auto">
          <a:xfrm>
            <a:off x="457200" y="-76200"/>
            <a:ext cx="8229600" cy="1143000"/>
          </a:xfrm>
          <a:prstGeom prst="rect">
            <a:avLst/>
          </a:prstGeom>
          <a:noFill/>
          <a:ln cap="flat" algn="ctr">
            <a:miter lim="800000"/>
            <a:headEnd/>
            <a:tailEnd/>
          </a:ln>
        </p:spPr>
        <p:txBody>
          <a:bodyPr anchor="ctr"/>
          <a:lstStyle/>
          <a:p>
            <a:r>
              <a:rPr lang="en-US" sz="3600" b="1" dirty="0">
                <a:solidFill>
                  <a:srgbClr val="FFFF00"/>
                </a:solidFill>
                <a:effectLst>
                  <a:outerShdw blurRad="38100" dist="38100" dir="2700000" algn="tl">
                    <a:srgbClr val="C0C0C0"/>
                  </a:outerShdw>
                </a:effectLst>
              </a:rPr>
              <a:t>TOTAL NUMBER OF FLIGHTS </a:t>
            </a:r>
            <a:r>
              <a:rPr lang="en-US" sz="3600" b="1" dirty="0" smtClean="0">
                <a:solidFill>
                  <a:srgbClr val="FFFF00"/>
                </a:solidFill>
                <a:effectLst>
                  <a:outerShdw blurRad="38100" dist="38100" dir="2700000" algn="tl">
                    <a:srgbClr val="C0C0C0"/>
                  </a:outerShdw>
                </a:effectLst>
              </a:rPr>
              <a:t>2015 </a:t>
            </a:r>
            <a:endParaRPr lang="en-US" sz="3600" b="1" dirty="0">
              <a:solidFill>
                <a:srgbClr val="FFFF00"/>
              </a:solidFill>
              <a:effectLst>
                <a:outerShdw blurRad="38100" dist="38100" dir="2700000" algn="tl">
                  <a:srgbClr val="C0C0C0"/>
                </a:outerShdw>
              </a:effectLst>
            </a:endParaRPr>
          </a:p>
        </p:txBody>
      </p:sp>
      <p:sp>
        <p:nvSpPr>
          <p:cNvPr id="17412" name="Rectangle 4"/>
          <p:cNvSpPr>
            <a:spLocks noGrp="1" noChangeArrowheads="1"/>
          </p:cNvSpPr>
          <p:nvPr>
            <p:ph type="body" sz="half" idx="4294967295"/>
          </p:nvPr>
        </p:nvSpPr>
        <p:spPr bwMode="auto">
          <a:xfrm>
            <a:off x="304800" y="1447800"/>
            <a:ext cx="4572000" cy="4114800"/>
          </a:xfrm>
          <a:prstGeom prst="rect">
            <a:avLst/>
          </a:prstGeom>
          <a:noFill/>
          <a:ln>
            <a:miter lim="800000"/>
            <a:headEnd/>
            <a:tailEnd/>
          </a:ln>
        </p:spPr>
        <p:txBody>
          <a:bodyPr/>
          <a:lstStyle/>
          <a:p>
            <a:pPr lvl="0"/>
            <a:endParaRPr kumimoji="0" lang="en-US" sz="2800" b="1" i="0" u="none" strike="noStrike" kern="0" cap="none" spc="0" normalizeH="0" baseline="0" noProof="0" dirty="0" smtClean="0">
              <a:ln>
                <a:noFill/>
              </a:ln>
              <a:solidFill>
                <a:schemeClr val="bg1"/>
              </a:solidFill>
              <a:effectLst/>
              <a:uLnTx/>
              <a:uFillTx/>
              <a:latin typeface="+mn-lt"/>
              <a:ea typeface="+mn-ea"/>
              <a:cs typeface="+mn-cs"/>
            </a:endParaRPr>
          </a:p>
          <a:p>
            <a:endParaRPr lang="en-US" sz="2800" b="1" dirty="0">
              <a:solidFill>
                <a:schemeClr val="bg1"/>
              </a:solidFill>
            </a:endParaRPr>
          </a:p>
        </p:txBody>
      </p:sp>
      <p:sp>
        <p:nvSpPr>
          <p:cNvPr id="2" name="Rectangle 4"/>
          <p:cNvSpPr>
            <a:spLocks noChangeArrowheads="1"/>
          </p:cNvSpPr>
          <p:nvPr/>
        </p:nvSpPr>
        <p:spPr bwMode="auto">
          <a:xfrm>
            <a:off x="304800" y="1371600"/>
            <a:ext cx="4572000" cy="4495800"/>
          </a:xfrm>
          <a:prstGeom prst="rect">
            <a:avLst/>
          </a:prstGeom>
          <a:noFill/>
          <a:ln w="9525">
            <a:noFill/>
            <a:miter lim="800000"/>
            <a:headEnd/>
            <a:tailEnd/>
          </a:ln>
        </p:spPr>
        <p:txBody>
          <a:bodyPr/>
          <a:lstStyle/>
          <a:p>
            <a:pPr marL="342900" indent="-342900" eaLnBrk="1" hangingPunct="1">
              <a:spcBef>
                <a:spcPct val="20000"/>
              </a:spcBef>
              <a:buFontTx/>
              <a:buChar char="•"/>
            </a:pPr>
            <a:endParaRPr lang="en-US" sz="2800" b="1" dirty="0">
              <a:solidFill>
                <a:schemeClr val="bg1"/>
              </a:solidFill>
            </a:endParaRPr>
          </a:p>
        </p:txBody>
      </p:sp>
      <p:sp>
        <p:nvSpPr>
          <p:cNvPr id="5" name="Rectangle 4"/>
          <p:cNvSpPr txBox="1">
            <a:spLocks noChangeArrowheads="1"/>
          </p:cNvSpPr>
          <p:nvPr/>
        </p:nvSpPr>
        <p:spPr bwMode="auto">
          <a:xfrm>
            <a:off x="0" y="914400"/>
            <a:ext cx="4343400" cy="4114800"/>
          </a:xfrm>
          <a:prstGeom prst="rect">
            <a:avLst/>
          </a:prstGeom>
          <a:noFill/>
          <a:ln>
            <a:miter lim="800000"/>
            <a:headEnd/>
            <a:tailEnd/>
          </a:ln>
        </p:spPr>
        <p:txBody>
          <a:bodyPr/>
          <a:lstStyle/>
          <a:p>
            <a:pPr marL="342900" lvl="0" indent="-342900" eaLnBrk="1" hangingPunct="1">
              <a:spcBef>
                <a:spcPct val="20000"/>
              </a:spcBef>
              <a:buFontTx/>
              <a:buChar char="•"/>
            </a:pPr>
            <a:endParaRPr lang="en-US" sz="2800" b="1" dirty="0" smtClean="0">
              <a:solidFill>
                <a:schemeClr val="bg1"/>
              </a:solidFill>
            </a:endParaRPr>
          </a:p>
        </p:txBody>
      </p:sp>
      <p:sp>
        <p:nvSpPr>
          <p:cNvPr id="7" name="Rectangle 4"/>
          <p:cNvSpPr txBox="1">
            <a:spLocks noChangeArrowheads="1"/>
          </p:cNvSpPr>
          <p:nvPr/>
        </p:nvSpPr>
        <p:spPr bwMode="auto">
          <a:xfrm>
            <a:off x="685800" y="990600"/>
            <a:ext cx="5791200" cy="4114800"/>
          </a:xfrm>
          <a:prstGeom prst="rect">
            <a:avLst/>
          </a:prstGeom>
          <a:noFill/>
          <a:ln>
            <a:miter lim="800000"/>
            <a:headEnd/>
            <a:tailEnd/>
          </a:ln>
        </p:spPr>
        <p:txBody>
          <a:bodyPr/>
          <a:lstStyle/>
          <a:p>
            <a:pPr marL="342900" indent="-342900" eaLnBrk="1" hangingPunct="1">
              <a:spcBef>
                <a:spcPct val="20000"/>
              </a:spcBef>
              <a:buFontTx/>
              <a:buChar char="•"/>
            </a:pPr>
            <a:r>
              <a:rPr lang="en-US" sz="2800" b="1" dirty="0" smtClean="0">
                <a:solidFill>
                  <a:schemeClr val="bg1"/>
                </a:solidFill>
              </a:rPr>
              <a:t>Dan Colton</a:t>
            </a:r>
            <a:r>
              <a:rPr lang="en-US" sz="2800" b="1" dirty="0">
                <a:solidFill>
                  <a:schemeClr val="bg1"/>
                </a:solidFill>
              </a:rPr>
              <a:t>	28</a:t>
            </a:r>
          </a:p>
          <a:p>
            <a:pPr marL="342900" indent="-342900" eaLnBrk="1" hangingPunct="1">
              <a:spcBef>
                <a:spcPct val="20000"/>
              </a:spcBef>
              <a:buFontTx/>
              <a:buChar char="•"/>
            </a:pPr>
            <a:r>
              <a:rPr lang="en-US" sz="2800" b="1" dirty="0" err="1" smtClean="0">
                <a:solidFill>
                  <a:schemeClr val="bg1"/>
                </a:solidFill>
              </a:rPr>
              <a:t>Marton</a:t>
            </a:r>
            <a:r>
              <a:rPr lang="en-US" sz="2800" b="1" dirty="0" smtClean="0">
                <a:solidFill>
                  <a:schemeClr val="bg1"/>
                </a:solidFill>
              </a:rPr>
              <a:t> KS</a:t>
            </a:r>
            <a:r>
              <a:rPr lang="en-US" sz="2800" b="1" dirty="0">
                <a:solidFill>
                  <a:schemeClr val="bg1"/>
                </a:solidFill>
              </a:rPr>
              <a:t>	39</a:t>
            </a:r>
          </a:p>
          <a:p>
            <a:pPr marL="342900" indent="-342900" eaLnBrk="1" hangingPunct="1">
              <a:spcBef>
                <a:spcPct val="20000"/>
              </a:spcBef>
              <a:buFontTx/>
              <a:buChar char="•"/>
            </a:pPr>
            <a:r>
              <a:rPr lang="en-US" sz="2800" b="1" dirty="0">
                <a:solidFill>
                  <a:schemeClr val="bg1"/>
                </a:solidFill>
              </a:rPr>
              <a:t>Willy Snow	40</a:t>
            </a:r>
          </a:p>
          <a:p>
            <a:pPr marL="342900" indent="-342900" eaLnBrk="1" hangingPunct="1">
              <a:spcBef>
                <a:spcPct val="20000"/>
              </a:spcBef>
              <a:buFontTx/>
              <a:buChar char="•"/>
            </a:pPr>
            <a:r>
              <a:rPr lang="en-US" sz="2800" b="1" dirty="0">
                <a:solidFill>
                  <a:schemeClr val="bg1"/>
                </a:solidFill>
              </a:rPr>
              <a:t>Ace Lewis	45</a:t>
            </a:r>
          </a:p>
          <a:p>
            <a:pPr marL="342900" indent="-342900" eaLnBrk="1" hangingPunct="1">
              <a:spcBef>
                <a:spcPct val="20000"/>
              </a:spcBef>
              <a:buFontTx/>
              <a:buChar char="•"/>
            </a:pPr>
            <a:r>
              <a:rPr lang="en-US" sz="2800" b="1" dirty="0">
                <a:solidFill>
                  <a:schemeClr val="bg1"/>
                </a:solidFill>
              </a:rPr>
              <a:t>Todd Denman	50</a:t>
            </a:r>
          </a:p>
          <a:p>
            <a:pPr marL="342900" indent="-342900" eaLnBrk="1" hangingPunct="1">
              <a:spcBef>
                <a:spcPct val="20000"/>
              </a:spcBef>
              <a:buFontTx/>
              <a:buChar char="•"/>
            </a:pPr>
            <a:r>
              <a:rPr lang="en-US" sz="2800" b="1" dirty="0">
                <a:solidFill>
                  <a:schemeClr val="bg1"/>
                </a:solidFill>
              </a:rPr>
              <a:t>Tom </a:t>
            </a:r>
            <a:r>
              <a:rPr lang="en-US" sz="2800" b="1" dirty="0" err="1" smtClean="0">
                <a:solidFill>
                  <a:schemeClr val="bg1"/>
                </a:solidFill>
              </a:rPr>
              <a:t>Anklam</a:t>
            </a:r>
            <a:r>
              <a:rPr lang="en-US" sz="2800" b="1" dirty="0">
                <a:solidFill>
                  <a:schemeClr val="bg1"/>
                </a:solidFill>
              </a:rPr>
              <a:t>	54</a:t>
            </a:r>
          </a:p>
          <a:p>
            <a:pPr marL="342900" indent="-342900" eaLnBrk="1" hangingPunct="1">
              <a:spcBef>
                <a:spcPct val="20000"/>
              </a:spcBef>
              <a:buFontTx/>
              <a:buChar char="•"/>
            </a:pPr>
            <a:r>
              <a:rPr lang="en-US" sz="2800" b="1" dirty="0">
                <a:solidFill>
                  <a:schemeClr val="bg1"/>
                </a:solidFill>
              </a:rPr>
              <a:t>Bob </a:t>
            </a:r>
            <a:r>
              <a:rPr lang="en-US" sz="2800" b="1" dirty="0" err="1">
                <a:solidFill>
                  <a:schemeClr val="bg1"/>
                </a:solidFill>
              </a:rPr>
              <a:t>Semans</a:t>
            </a:r>
            <a:r>
              <a:rPr lang="en-US" sz="2800" b="1" dirty="0">
                <a:solidFill>
                  <a:schemeClr val="bg1"/>
                </a:solidFill>
              </a:rPr>
              <a:t>	73</a:t>
            </a:r>
          </a:p>
          <a:p>
            <a:pPr marL="342900" indent="-342900" eaLnBrk="1" hangingPunct="1">
              <a:spcBef>
                <a:spcPct val="20000"/>
              </a:spcBef>
              <a:buFontTx/>
              <a:buChar char="•"/>
            </a:pPr>
            <a:r>
              <a:rPr lang="en-US" sz="2800" b="1" dirty="0" err="1" smtClean="0">
                <a:solidFill>
                  <a:schemeClr val="bg1"/>
                </a:solidFill>
              </a:rPr>
              <a:t>Ramy</a:t>
            </a:r>
            <a:r>
              <a:rPr lang="en-US" sz="2800" b="1" dirty="0" smtClean="0">
                <a:solidFill>
                  <a:schemeClr val="bg1"/>
                </a:solidFill>
              </a:rPr>
              <a:t> </a:t>
            </a:r>
            <a:r>
              <a:rPr lang="en-US" sz="2800" b="1" dirty="0" err="1" smtClean="0">
                <a:solidFill>
                  <a:schemeClr val="bg1"/>
                </a:solidFill>
              </a:rPr>
              <a:t>Yanetz</a:t>
            </a:r>
            <a:r>
              <a:rPr lang="en-US" sz="2800" b="1" dirty="0">
                <a:solidFill>
                  <a:schemeClr val="bg1"/>
                </a:solidFill>
              </a:rPr>
              <a:t>	73</a:t>
            </a:r>
          </a:p>
          <a:p>
            <a:pPr marL="342900" indent="-342900" eaLnBrk="1" hangingPunct="1">
              <a:spcBef>
                <a:spcPct val="20000"/>
              </a:spcBef>
              <a:buFontTx/>
              <a:buChar char="•"/>
            </a:pPr>
            <a:r>
              <a:rPr lang="en-US" sz="2800" b="1" dirty="0" smtClean="0">
                <a:solidFill>
                  <a:schemeClr val="bg1"/>
                </a:solidFill>
              </a:rPr>
              <a:t>Matthew </a:t>
            </a:r>
            <a:r>
              <a:rPr lang="en-US" sz="2800" b="1" dirty="0" err="1" smtClean="0">
                <a:solidFill>
                  <a:schemeClr val="bg1"/>
                </a:solidFill>
              </a:rPr>
              <a:t>Gast</a:t>
            </a:r>
            <a:r>
              <a:rPr lang="en-US" sz="2800" b="1" dirty="0">
                <a:solidFill>
                  <a:schemeClr val="bg1"/>
                </a:solidFill>
              </a:rPr>
              <a:t>	112</a:t>
            </a:r>
          </a:p>
          <a:p>
            <a:pPr marL="342900" indent="-342900" eaLnBrk="1" hangingPunct="1">
              <a:spcBef>
                <a:spcPct val="20000"/>
              </a:spcBef>
              <a:buFontTx/>
              <a:buChar char="•"/>
            </a:pPr>
            <a:r>
              <a:rPr lang="en-US" sz="2800" b="1" dirty="0" smtClean="0">
                <a:solidFill>
                  <a:schemeClr val="bg1"/>
                </a:solidFill>
              </a:rPr>
              <a:t>Larry Suter</a:t>
            </a:r>
            <a:r>
              <a:rPr lang="en-US" sz="2800" b="1" dirty="0">
                <a:solidFill>
                  <a:schemeClr val="bg1"/>
                </a:solidFill>
              </a:rPr>
              <a:t>	285</a:t>
            </a:r>
            <a:endParaRPr lang="en-US" sz="2800" b="1" dirty="0" smtClean="0">
              <a:solidFill>
                <a:schemeClr val="bg1"/>
              </a:solidFill>
            </a:endParaRPr>
          </a:p>
          <a:p>
            <a:pPr marL="342900" indent="-342900" eaLnBrk="1" hangingPunct="1">
              <a:spcBef>
                <a:spcPct val="20000"/>
              </a:spcBef>
              <a:buFontTx/>
              <a:buChar char="•"/>
            </a:pPr>
            <a:endParaRPr lang="en-US" sz="2800" b="1" dirty="0" smtClean="0">
              <a:solidFill>
                <a:schemeClr val="bg1"/>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6" name="Rectangle 2"/>
          <p:cNvSpPr>
            <a:spLocks noGrp="1" noChangeArrowheads="1"/>
          </p:cNvSpPr>
          <p:nvPr>
            <p:ph type="title" idx="4294967295"/>
          </p:nvPr>
        </p:nvSpPr>
        <p:spPr bwMode="auto">
          <a:xfrm>
            <a:off x="533400" y="152400"/>
            <a:ext cx="8229600" cy="1143000"/>
          </a:xfrm>
          <a:prstGeom prst="rect">
            <a:avLst/>
          </a:prstGeom>
          <a:noFill/>
          <a:ln cap="flat" algn="ctr">
            <a:miter lim="800000"/>
            <a:headEnd/>
            <a:tailEnd/>
          </a:ln>
        </p:spPr>
        <p:txBody>
          <a:bodyPr anchor="ctr"/>
          <a:lstStyle/>
          <a:p>
            <a:r>
              <a:rPr lang="en-US" sz="4000" b="1" dirty="0">
                <a:solidFill>
                  <a:srgbClr val="FFFF00"/>
                </a:solidFill>
                <a:effectLst>
                  <a:outerShdw blurRad="38100" dist="38100" dir="2700000" algn="tl">
                    <a:srgbClr val="C0C0C0"/>
                  </a:outerShdw>
                </a:effectLst>
              </a:rPr>
              <a:t>TOTAL GLIDER </a:t>
            </a:r>
            <a:r>
              <a:rPr lang="en-US" sz="4000" b="1" dirty="0" smtClean="0">
                <a:solidFill>
                  <a:srgbClr val="FFFF00"/>
                </a:solidFill>
                <a:effectLst>
                  <a:outerShdw blurRad="38100" dist="38100" dir="2700000" algn="tl">
                    <a:srgbClr val="C0C0C0"/>
                  </a:outerShdw>
                </a:effectLst>
              </a:rPr>
              <a:t>HOURS- 2015</a:t>
            </a:r>
            <a:endParaRPr lang="en-US" sz="4000" b="1" dirty="0">
              <a:solidFill>
                <a:srgbClr val="FFFF00"/>
              </a:solidFill>
              <a:effectLst>
                <a:outerShdw blurRad="38100" dist="38100" dir="2700000" algn="tl">
                  <a:srgbClr val="C0C0C0"/>
                </a:outerShdw>
              </a:effectLst>
            </a:endParaRPr>
          </a:p>
        </p:txBody>
      </p:sp>
      <p:sp>
        <p:nvSpPr>
          <p:cNvPr id="5" name="Rectangle 5"/>
          <p:cNvSpPr txBox="1">
            <a:spLocks noChangeArrowheads="1"/>
          </p:cNvSpPr>
          <p:nvPr/>
        </p:nvSpPr>
        <p:spPr bwMode="auto">
          <a:xfrm>
            <a:off x="304800" y="1066800"/>
            <a:ext cx="7467600" cy="4525963"/>
          </a:xfrm>
          <a:prstGeom prst="rect">
            <a:avLst/>
          </a:prstGeom>
          <a:noFill/>
          <a:ln>
            <a:miter lim="800000"/>
            <a:headEnd/>
            <a:tailEnd/>
          </a:ln>
        </p:spPr>
        <p:txBody>
          <a:bodyPr/>
          <a:lstStyle/>
          <a:p>
            <a:pPr marL="457200" lvl="0" indent="-457200" eaLnBrk="1" hangingPunct="1">
              <a:spcBef>
                <a:spcPct val="20000"/>
              </a:spcBef>
              <a:buFont typeface="Arial"/>
              <a:buChar char="•"/>
              <a:defRPr/>
            </a:pPr>
            <a:r>
              <a:rPr lang="en-US" sz="2800" b="1" kern="0" dirty="0">
                <a:solidFill>
                  <a:schemeClr val="bg1"/>
                </a:solidFill>
                <a:latin typeface="+mn-lt"/>
                <a:ea typeface="+mn-ea"/>
              </a:rPr>
              <a:t>Ace Lewis	</a:t>
            </a:r>
            <a:r>
              <a:rPr lang="en-US" sz="2800" b="1" kern="0" dirty="0" smtClean="0">
                <a:solidFill>
                  <a:schemeClr val="bg1"/>
                </a:solidFill>
                <a:latin typeface="+mn-lt"/>
                <a:ea typeface="+mn-ea"/>
              </a:rPr>
              <a:t>	11.8</a:t>
            </a:r>
            <a:endParaRPr lang="en-US" sz="2800" b="1" kern="0" dirty="0">
              <a:solidFill>
                <a:schemeClr val="bg1"/>
              </a:solidFill>
              <a:latin typeface="+mn-lt"/>
              <a:ea typeface="+mn-ea"/>
            </a:endParaRPr>
          </a:p>
          <a:p>
            <a:pPr marL="457200" lvl="0" indent="-457200" eaLnBrk="1" hangingPunct="1">
              <a:spcBef>
                <a:spcPct val="20000"/>
              </a:spcBef>
              <a:buFont typeface="Arial"/>
              <a:buChar char="•"/>
              <a:defRPr/>
            </a:pPr>
            <a:r>
              <a:rPr lang="en-US" sz="2800" b="1" kern="0" dirty="0">
                <a:solidFill>
                  <a:schemeClr val="bg1"/>
                </a:solidFill>
                <a:latin typeface="+mn-lt"/>
                <a:ea typeface="+mn-ea"/>
              </a:rPr>
              <a:t>Todd Denman	30</a:t>
            </a:r>
          </a:p>
          <a:p>
            <a:pPr marL="457200" lvl="0" indent="-457200" eaLnBrk="1" hangingPunct="1">
              <a:spcBef>
                <a:spcPct val="20000"/>
              </a:spcBef>
              <a:buFont typeface="Arial"/>
              <a:buChar char="•"/>
              <a:defRPr/>
            </a:pPr>
            <a:r>
              <a:rPr lang="en-US" sz="2800" b="1" kern="0" dirty="0" smtClean="0">
                <a:solidFill>
                  <a:schemeClr val="bg1"/>
                </a:solidFill>
                <a:latin typeface="+mn-lt"/>
                <a:ea typeface="+mn-ea"/>
              </a:rPr>
              <a:t>Matthew </a:t>
            </a:r>
            <a:r>
              <a:rPr lang="en-US" sz="2800" b="1" kern="0" dirty="0" err="1" smtClean="0">
                <a:solidFill>
                  <a:schemeClr val="bg1"/>
                </a:solidFill>
                <a:latin typeface="+mn-lt"/>
                <a:ea typeface="+mn-ea"/>
              </a:rPr>
              <a:t>Gast</a:t>
            </a:r>
            <a:r>
              <a:rPr lang="en-US" sz="2800" b="1" kern="0" dirty="0" smtClean="0">
                <a:solidFill>
                  <a:schemeClr val="bg1"/>
                </a:solidFill>
                <a:latin typeface="+mn-lt"/>
                <a:ea typeface="+mn-ea"/>
              </a:rPr>
              <a:t>	32.8</a:t>
            </a:r>
            <a:endParaRPr lang="en-US" sz="2800" b="1" kern="0" dirty="0">
              <a:solidFill>
                <a:schemeClr val="bg1"/>
              </a:solidFill>
              <a:latin typeface="+mn-lt"/>
              <a:ea typeface="+mn-ea"/>
            </a:endParaRPr>
          </a:p>
          <a:p>
            <a:pPr marL="457200" lvl="0" indent="-457200" eaLnBrk="1" hangingPunct="1">
              <a:spcBef>
                <a:spcPct val="20000"/>
              </a:spcBef>
              <a:buFont typeface="Arial"/>
              <a:buChar char="•"/>
              <a:defRPr/>
            </a:pPr>
            <a:r>
              <a:rPr lang="en-US" sz="2800" b="1" kern="0" dirty="0" err="1" smtClean="0">
                <a:solidFill>
                  <a:schemeClr val="bg1"/>
                </a:solidFill>
                <a:latin typeface="+mn-lt"/>
                <a:ea typeface="+mn-ea"/>
              </a:rPr>
              <a:t>Marton</a:t>
            </a:r>
            <a:r>
              <a:rPr lang="en-US" sz="2800" b="1" kern="0" dirty="0" smtClean="0">
                <a:solidFill>
                  <a:schemeClr val="bg1"/>
                </a:solidFill>
                <a:latin typeface="+mn-lt"/>
                <a:ea typeface="+mn-ea"/>
              </a:rPr>
              <a:t> KS		34</a:t>
            </a:r>
            <a:endParaRPr lang="en-US" sz="2800" b="1" kern="0" dirty="0">
              <a:solidFill>
                <a:schemeClr val="bg1"/>
              </a:solidFill>
              <a:latin typeface="+mn-lt"/>
              <a:ea typeface="+mn-ea"/>
            </a:endParaRPr>
          </a:p>
          <a:p>
            <a:pPr marL="457200" lvl="0" indent="-457200" eaLnBrk="1" hangingPunct="1">
              <a:spcBef>
                <a:spcPct val="20000"/>
              </a:spcBef>
              <a:buFont typeface="Arial"/>
              <a:buChar char="•"/>
              <a:defRPr/>
            </a:pPr>
            <a:r>
              <a:rPr lang="en-US" sz="2800" b="1" kern="0" dirty="0" smtClean="0">
                <a:solidFill>
                  <a:schemeClr val="bg1"/>
                </a:solidFill>
                <a:latin typeface="+mn-lt"/>
                <a:ea typeface="+mn-ea"/>
              </a:rPr>
              <a:t>Dan Colton		41.5</a:t>
            </a:r>
            <a:endParaRPr lang="en-US" sz="2800" b="1" kern="0" dirty="0">
              <a:solidFill>
                <a:schemeClr val="bg1"/>
              </a:solidFill>
              <a:latin typeface="+mn-lt"/>
              <a:ea typeface="+mn-ea"/>
            </a:endParaRPr>
          </a:p>
          <a:p>
            <a:pPr marL="457200" lvl="0" indent="-457200" eaLnBrk="1" hangingPunct="1">
              <a:spcBef>
                <a:spcPct val="20000"/>
              </a:spcBef>
              <a:buFont typeface="Arial"/>
              <a:buChar char="•"/>
              <a:defRPr/>
            </a:pPr>
            <a:r>
              <a:rPr lang="en-US" sz="2800" b="1" kern="0" dirty="0">
                <a:solidFill>
                  <a:schemeClr val="bg1"/>
                </a:solidFill>
                <a:latin typeface="+mn-lt"/>
                <a:ea typeface="+mn-ea"/>
              </a:rPr>
              <a:t>Tom </a:t>
            </a:r>
            <a:r>
              <a:rPr lang="en-US" sz="2800" b="1" kern="0" dirty="0" err="1" smtClean="0">
                <a:solidFill>
                  <a:schemeClr val="bg1"/>
                </a:solidFill>
                <a:latin typeface="+mn-lt"/>
                <a:ea typeface="+mn-ea"/>
              </a:rPr>
              <a:t>Anklam</a:t>
            </a:r>
            <a:r>
              <a:rPr lang="en-US" sz="2800" b="1" kern="0" dirty="0">
                <a:solidFill>
                  <a:schemeClr val="bg1"/>
                </a:solidFill>
                <a:latin typeface="+mn-lt"/>
                <a:ea typeface="+mn-ea"/>
              </a:rPr>
              <a:t>	</a:t>
            </a:r>
            <a:r>
              <a:rPr lang="en-US" sz="2800" b="1" kern="0" dirty="0" smtClean="0">
                <a:solidFill>
                  <a:schemeClr val="bg1"/>
                </a:solidFill>
                <a:latin typeface="+mn-lt"/>
                <a:ea typeface="+mn-ea"/>
              </a:rPr>
              <a:t>	46</a:t>
            </a:r>
            <a:endParaRPr lang="en-US" sz="2800" b="1" kern="0" dirty="0">
              <a:solidFill>
                <a:schemeClr val="bg1"/>
              </a:solidFill>
              <a:latin typeface="+mn-lt"/>
              <a:ea typeface="+mn-ea"/>
            </a:endParaRPr>
          </a:p>
          <a:p>
            <a:pPr marL="457200" lvl="0" indent="-457200" eaLnBrk="1" hangingPunct="1">
              <a:spcBef>
                <a:spcPct val="20000"/>
              </a:spcBef>
              <a:buFont typeface="Arial"/>
              <a:buChar char="•"/>
              <a:defRPr/>
            </a:pPr>
            <a:r>
              <a:rPr lang="en-US" sz="2800" b="1" kern="0" dirty="0">
                <a:solidFill>
                  <a:schemeClr val="bg1"/>
                </a:solidFill>
                <a:latin typeface="+mn-lt"/>
                <a:ea typeface="+mn-ea"/>
              </a:rPr>
              <a:t>Willy Snow	</a:t>
            </a:r>
            <a:r>
              <a:rPr lang="en-US" sz="2800" b="1" kern="0" dirty="0" smtClean="0">
                <a:solidFill>
                  <a:schemeClr val="bg1"/>
                </a:solidFill>
                <a:latin typeface="+mn-lt"/>
                <a:ea typeface="+mn-ea"/>
              </a:rPr>
              <a:t>	62</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6" name="Rectangle 2"/>
          <p:cNvSpPr>
            <a:spLocks noGrp="1" noChangeArrowheads="1"/>
          </p:cNvSpPr>
          <p:nvPr>
            <p:ph type="title" idx="4294967295"/>
          </p:nvPr>
        </p:nvSpPr>
        <p:spPr bwMode="auto">
          <a:xfrm>
            <a:off x="533400" y="152400"/>
            <a:ext cx="8229600" cy="1143000"/>
          </a:xfrm>
          <a:prstGeom prst="rect">
            <a:avLst/>
          </a:prstGeom>
          <a:noFill/>
          <a:ln cap="flat" algn="ctr">
            <a:miter lim="800000"/>
            <a:headEnd/>
            <a:tailEnd/>
          </a:ln>
        </p:spPr>
        <p:txBody>
          <a:bodyPr anchor="ctr"/>
          <a:lstStyle/>
          <a:p>
            <a:r>
              <a:rPr lang="en-US" sz="4000" b="1" dirty="0">
                <a:solidFill>
                  <a:srgbClr val="FFFF00"/>
                </a:solidFill>
                <a:effectLst>
                  <a:outerShdw blurRad="38100" dist="38100" dir="2700000" algn="tl">
                    <a:srgbClr val="C0C0C0"/>
                  </a:outerShdw>
                </a:effectLst>
              </a:rPr>
              <a:t>TOTAL GLIDER </a:t>
            </a:r>
            <a:r>
              <a:rPr lang="en-US" sz="4000" b="1" dirty="0" smtClean="0">
                <a:solidFill>
                  <a:srgbClr val="FFFF00"/>
                </a:solidFill>
                <a:effectLst>
                  <a:outerShdw blurRad="38100" dist="38100" dir="2700000" algn="tl">
                    <a:srgbClr val="C0C0C0"/>
                  </a:outerShdw>
                </a:effectLst>
              </a:rPr>
              <a:t>HOURS- 2015</a:t>
            </a:r>
            <a:endParaRPr lang="en-US" sz="4000" b="1" dirty="0">
              <a:solidFill>
                <a:srgbClr val="FFFF00"/>
              </a:solidFill>
              <a:effectLst>
                <a:outerShdw blurRad="38100" dist="38100" dir="2700000" algn="tl">
                  <a:srgbClr val="C0C0C0"/>
                </a:outerShdw>
              </a:effectLst>
            </a:endParaRPr>
          </a:p>
        </p:txBody>
      </p:sp>
      <p:sp>
        <p:nvSpPr>
          <p:cNvPr id="5" name="Rectangle 5"/>
          <p:cNvSpPr txBox="1">
            <a:spLocks noChangeArrowheads="1"/>
          </p:cNvSpPr>
          <p:nvPr/>
        </p:nvSpPr>
        <p:spPr bwMode="auto">
          <a:xfrm>
            <a:off x="304800" y="1066800"/>
            <a:ext cx="7467600" cy="4525963"/>
          </a:xfrm>
          <a:prstGeom prst="rect">
            <a:avLst/>
          </a:prstGeom>
          <a:noFill/>
          <a:ln>
            <a:miter lim="800000"/>
            <a:headEnd/>
            <a:tailEnd/>
          </a:ln>
        </p:spPr>
        <p:txBody>
          <a:bodyPr/>
          <a:lstStyle/>
          <a:p>
            <a:pPr marL="457200" lvl="0" indent="-457200" eaLnBrk="1" hangingPunct="1">
              <a:spcBef>
                <a:spcPct val="20000"/>
              </a:spcBef>
              <a:buFont typeface="Arial"/>
              <a:buChar char="•"/>
              <a:defRPr/>
            </a:pPr>
            <a:r>
              <a:rPr lang="en-US" sz="2800" b="1" kern="0" dirty="0">
                <a:solidFill>
                  <a:schemeClr val="bg1"/>
                </a:solidFill>
              </a:rPr>
              <a:t>Mike Mayo		</a:t>
            </a:r>
            <a:r>
              <a:rPr lang="en-US" sz="2800" b="1" kern="0" dirty="0" smtClean="0">
                <a:solidFill>
                  <a:schemeClr val="bg1"/>
                </a:solidFill>
              </a:rPr>
              <a:t>89  (0.5 week)</a:t>
            </a:r>
            <a:endParaRPr lang="en-US" sz="2800" b="1" kern="0" dirty="0">
              <a:solidFill>
                <a:schemeClr val="bg1"/>
              </a:solidFill>
            </a:endParaRPr>
          </a:p>
          <a:p>
            <a:pPr marL="457200" lvl="0" indent="-457200" eaLnBrk="1" hangingPunct="1">
              <a:spcBef>
                <a:spcPct val="20000"/>
              </a:spcBef>
              <a:buFont typeface="Arial"/>
              <a:buChar char="•"/>
              <a:defRPr/>
            </a:pPr>
            <a:r>
              <a:rPr lang="en-US" sz="2800" b="1" kern="0" dirty="0">
                <a:solidFill>
                  <a:schemeClr val="bg1"/>
                </a:solidFill>
              </a:rPr>
              <a:t>Marianne Guerin	</a:t>
            </a:r>
            <a:r>
              <a:rPr lang="en-US" sz="2800" b="1" kern="0" dirty="0" smtClean="0">
                <a:solidFill>
                  <a:schemeClr val="bg1"/>
                </a:solidFill>
              </a:rPr>
              <a:t>97  (0.6 week)</a:t>
            </a:r>
          </a:p>
          <a:p>
            <a:pPr marL="457200" lvl="0" indent="-457200" eaLnBrk="1" hangingPunct="1">
              <a:spcBef>
                <a:spcPct val="20000"/>
              </a:spcBef>
              <a:buFont typeface="Arial"/>
              <a:buChar char="•"/>
              <a:defRPr/>
            </a:pPr>
            <a:endParaRPr lang="en-US" sz="2800" b="1" kern="0" dirty="0">
              <a:solidFill>
                <a:schemeClr val="bg1"/>
              </a:solidFill>
            </a:endParaRPr>
          </a:p>
          <a:p>
            <a:pPr marL="457200" lvl="0" indent="-457200" eaLnBrk="1" hangingPunct="1">
              <a:spcBef>
                <a:spcPct val="20000"/>
              </a:spcBef>
              <a:buFont typeface="Arial"/>
              <a:buChar char="•"/>
              <a:defRPr/>
            </a:pPr>
            <a:r>
              <a:rPr lang="en-US" sz="2800" b="1" kern="0" dirty="0">
                <a:solidFill>
                  <a:schemeClr val="bg1"/>
                </a:solidFill>
              </a:rPr>
              <a:t>Larry Suter		185  (1.1 week)</a:t>
            </a:r>
          </a:p>
          <a:p>
            <a:pPr marL="457200" lvl="0" indent="-457200" eaLnBrk="1" hangingPunct="1">
              <a:spcBef>
                <a:spcPct val="20000"/>
              </a:spcBef>
              <a:buFont typeface="Arial"/>
              <a:buChar char="•"/>
              <a:defRPr/>
            </a:pPr>
            <a:r>
              <a:rPr lang="en-US" sz="2800" b="1" kern="0" dirty="0">
                <a:solidFill>
                  <a:schemeClr val="bg1"/>
                </a:solidFill>
              </a:rPr>
              <a:t>Buzz Graves		198+</a:t>
            </a:r>
            <a:r>
              <a:rPr lang="en-US" sz="2800" b="1" kern="0" dirty="0" smtClean="0">
                <a:solidFill>
                  <a:schemeClr val="bg1"/>
                </a:solidFill>
              </a:rPr>
              <a:t>instruction</a:t>
            </a:r>
          </a:p>
          <a:p>
            <a:pPr lvl="7">
              <a:spcBef>
                <a:spcPct val="20000"/>
              </a:spcBef>
              <a:defRPr/>
            </a:pPr>
            <a:r>
              <a:rPr lang="en-US" sz="2800" b="1" kern="0" dirty="0">
                <a:solidFill>
                  <a:schemeClr val="bg1"/>
                </a:solidFill>
              </a:rPr>
              <a:t>	</a:t>
            </a:r>
            <a:r>
              <a:rPr lang="en-US" sz="2800" b="1" kern="0" dirty="0" smtClean="0">
                <a:solidFill>
                  <a:schemeClr val="bg1"/>
                </a:solidFill>
              </a:rPr>
              <a:t>(~1.5 week)  </a:t>
            </a:r>
          </a:p>
          <a:p>
            <a:pPr marL="457200" lvl="0" indent="-457200" eaLnBrk="1" hangingPunct="1">
              <a:spcBef>
                <a:spcPct val="20000"/>
              </a:spcBef>
              <a:buFont typeface="Arial"/>
              <a:buChar char="•"/>
              <a:defRPr/>
            </a:pPr>
            <a:endParaRPr lang="en-US" sz="2800" b="1" kern="0" dirty="0">
              <a:solidFill>
                <a:schemeClr val="bg1"/>
              </a:solidFill>
            </a:endParaRPr>
          </a:p>
          <a:p>
            <a:pPr marL="457200" lvl="0" indent="-457200" eaLnBrk="1" hangingPunct="1">
              <a:spcBef>
                <a:spcPct val="20000"/>
              </a:spcBef>
              <a:buFont typeface="Arial"/>
              <a:buChar char="•"/>
              <a:defRPr/>
            </a:pPr>
            <a:endParaRPr lang="en-US" sz="2800" b="1" kern="0" dirty="0">
              <a:solidFill>
                <a:schemeClr val="bg1"/>
              </a:solidFill>
            </a:endParaRPr>
          </a:p>
          <a:p>
            <a:pPr marL="457200" lvl="0" indent="-457200" eaLnBrk="1" hangingPunct="1">
              <a:spcBef>
                <a:spcPct val="20000"/>
              </a:spcBef>
              <a:buFont typeface="Arial"/>
              <a:buChar char="•"/>
              <a:defRPr/>
            </a:pPr>
            <a:r>
              <a:rPr lang="en-US" sz="2800" b="1" kern="0" dirty="0" err="1">
                <a:solidFill>
                  <a:schemeClr val="bg1"/>
                </a:solidFill>
              </a:rPr>
              <a:t>Ramy</a:t>
            </a:r>
            <a:r>
              <a:rPr lang="en-US" sz="2800" b="1" kern="0" dirty="0">
                <a:solidFill>
                  <a:schemeClr val="bg1"/>
                </a:solidFill>
              </a:rPr>
              <a:t> </a:t>
            </a:r>
            <a:r>
              <a:rPr lang="en-US" sz="2800" b="1" kern="0" dirty="0" err="1">
                <a:solidFill>
                  <a:schemeClr val="bg1"/>
                </a:solidFill>
              </a:rPr>
              <a:t>Yanetz</a:t>
            </a:r>
            <a:r>
              <a:rPr lang="en-US" sz="2800" b="1" kern="0" dirty="0">
                <a:solidFill>
                  <a:schemeClr val="bg1"/>
                </a:solidFill>
              </a:rPr>
              <a:t>		412  (2.5 weeks)</a:t>
            </a:r>
          </a:p>
          <a:p>
            <a:pPr marL="457200" lvl="0" indent="-457200" eaLnBrk="1" hangingPunct="1">
              <a:spcBef>
                <a:spcPct val="20000"/>
              </a:spcBef>
              <a:buFont typeface="Arial"/>
              <a:buChar char="•"/>
              <a:defRPr/>
            </a:pPr>
            <a:endParaRPr lang="en-US" sz="2800" b="1" kern="0" dirty="0" smtClean="0">
              <a:solidFill>
                <a:schemeClr val="bg1"/>
              </a:solidFill>
              <a:latin typeface="+mn-lt"/>
              <a:ea typeface="+mn-ea"/>
            </a:endParaRPr>
          </a:p>
        </p:txBody>
      </p:sp>
    </p:spTree>
    <p:extLst>
      <p:ext uri="{BB962C8B-B14F-4D97-AF65-F5344CB8AC3E}">
        <p14:creationId xmlns:p14="http://schemas.microsoft.com/office/powerpoint/2010/main" val="54909400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41" name="Rectangle 5"/>
          <p:cNvSpPr>
            <a:spLocks noGrp="1" noChangeArrowheads="1"/>
          </p:cNvSpPr>
          <p:nvPr>
            <p:ph type="body" sz="half" idx="4294967295"/>
          </p:nvPr>
        </p:nvSpPr>
        <p:spPr bwMode="auto">
          <a:xfrm>
            <a:off x="304800" y="1143000"/>
            <a:ext cx="8305800" cy="4525963"/>
          </a:xfrm>
          <a:prstGeom prst="rect">
            <a:avLst/>
          </a:prstGeom>
          <a:noFill/>
          <a:ln>
            <a:miter lim="800000"/>
            <a:headEnd/>
            <a:tailEnd/>
          </a:ln>
        </p:spPr>
        <p:txBody>
          <a:bodyPr/>
          <a:lstStyle/>
          <a:p>
            <a:pPr>
              <a:buNone/>
            </a:pPr>
            <a:r>
              <a:rPr lang="en-US" sz="2800" b="1" dirty="0" smtClean="0">
                <a:solidFill>
                  <a:schemeClr val="bg1"/>
                </a:solidFill>
              </a:rPr>
              <a:t>Willy-   1x </a:t>
            </a:r>
            <a:r>
              <a:rPr lang="en-US" sz="2800" b="1" dirty="0">
                <a:solidFill>
                  <a:schemeClr val="bg1"/>
                </a:solidFill>
              </a:rPr>
              <a:t>Susanville, 2x Stead, 1x </a:t>
            </a:r>
            <a:r>
              <a:rPr lang="en-US" sz="2800" b="1" dirty="0" err="1">
                <a:solidFill>
                  <a:schemeClr val="bg1"/>
                </a:solidFill>
              </a:rPr>
              <a:t>Nervino</a:t>
            </a:r>
            <a:r>
              <a:rPr lang="en-US" sz="2800" b="1" dirty="0">
                <a:solidFill>
                  <a:schemeClr val="bg1"/>
                </a:solidFill>
              </a:rPr>
              <a:t>, 1x Carson, 1x </a:t>
            </a:r>
            <a:r>
              <a:rPr lang="en-US" sz="2800" b="1" dirty="0" err="1" smtClean="0">
                <a:solidFill>
                  <a:schemeClr val="bg1"/>
                </a:solidFill>
              </a:rPr>
              <a:t>Panoche</a:t>
            </a:r>
            <a:endParaRPr lang="en-US" sz="2800" b="1" dirty="0" smtClean="0">
              <a:solidFill>
                <a:schemeClr val="bg1"/>
              </a:solidFill>
            </a:endParaRPr>
          </a:p>
          <a:p>
            <a:pPr>
              <a:buNone/>
            </a:pPr>
            <a:endParaRPr lang="en-US" sz="2800" b="1" dirty="0">
              <a:solidFill>
                <a:schemeClr val="bg1"/>
              </a:solidFill>
            </a:endParaRPr>
          </a:p>
          <a:p>
            <a:pPr>
              <a:buNone/>
            </a:pPr>
            <a:r>
              <a:rPr lang="en-US" sz="2800" b="1" dirty="0">
                <a:solidFill>
                  <a:schemeClr val="bg1"/>
                </a:solidFill>
              </a:rPr>
              <a:t>Marianne- A few too many, at least according to my bank </a:t>
            </a:r>
            <a:r>
              <a:rPr lang="en-US" sz="2800" b="1" dirty="0" smtClean="0">
                <a:solidFill>
                  <a:schemeClr val="bg1"/>
                </a:solidFill>
              </a:rPr>
              <a:t>account</a:t>
            </a:r>
          </a:p>
          <a:p>
            <a:pPr>
              <a:buNone/>
            </a:pPr>
            <a:r>
              <a:rPr lang="en-US" sz="2800" b="1" dirty="0">
                <a:solidFill>
                  <a:schemeClr val="bg1"/>
                </a:solidFill>
              </a:rPr>
              <a:t> </a:t>
            </a:r>
            <a:r>
              <a:rPr lang="en-US" sz="2800" b="1" dirty="0" smtClean="0">
                <a:solidFill>
                  <a:schemeClr val="bg1"/>
                </a:solidFill>
              </a:rPr>
              <a:t>   </a:t>
            </a:r>
          </a:p>
          <a:p>
            <a:pPr>
              <a:buNone/>
            </a:pPr>
            <a:r>
              <a:rPr lang="en-US" sz="2800" b="1" dirty="0" err="1" smtClean="0">
                <a:solidFill>
                  <a:schemeClr val="bg1"/>
                </a:solidFill>
              </a:rPr>
              <a:t>Ramy</a:t>
            </a:r>
            <a:r>
              <a:rPr lang="en-US" sz="2800" b="1" dirty="0">
                <a:solidFill>
                  <a:schemeClr val="bg1"/>
                </a:solidFill>
              </a:rPr>
              <a:t>- Only one true field </a:t>
            </a:r>
            <a:r>
              <a:rPr lang="en-US" sz="2800" b="1" dirty="0" err="1">
                <a:solidFill>
                  <a:schemeClr val="bg1"/>
                </a:solidFill>
              </a:rPr>
              <a:t>landout</a:t>
            </a:r>
            <a:r>
              <a:rPr lang="en-US" sz="2800" b="1" dirty="0">
                <a:solidFill>
                  <a:schemeClr val="bg1"/>
                </a:solidFill>
              </a:rPr>
              <a:t>: </a:t>
            </a:r>
            <a:r>
              <a:rPr lang="en-US" sz="2800" b="1" dirty="0" err="1">
                <a:solidFill>
                  <a:schemeClr val="bg1"/>
                </a:solidFill>
              </a:rPr>
              <a:t>Mapes</a:t>
            </a:r>
            <a:r>
              <a:rPr lang="en-US" sz="2800" b="1" dirty="0">
                <a:solidFill>
                  <a:schemeClr val="bg1"/>
                </a:solidFill>
              </a:rPr>
              <a:t> Ranch near Tracy. Additional 4 unplanned </a:t>
            </a:r>
            <a:r>
              <a:rPr lang="en-US" sz="2800" b="1" dirty="0" err="1">
                <a:solidFill>
                  <a:schemeClr val="bg1"/>
                </a:solidFill>
              </a:rPr>
              <a:t>landouts</a:t>
            </a:r>
            <a:r>
              <a:rPr lang="en-US" sz="2800" b="1" dirty="0">
                <a:solidFill>
                  <a:schemeClr val="bg1"/>
                </a:solidFill>
              </a:rPr>
              <a:t> in airports. </a:t>
            </a:r>
            <a:endParaRPr lang="en-US" sz="2800" b="1" dirty="0" smtClean="0">
              <a:solidFill>
                <a:schemeClr val="bg1"/>
              </a:solidFill>
            </a:endParaRPr>
          </a:p>
        </p:txBody>
      </p:sp>
      <p:sp>
        <p:nvSpPr>
          <p:cNvPr id="4" name="Rectangle 2"/>
          <p:cNvSpPr txBox="1">
            <a:spLocks noChangeArrowheads="1"/>
          </p:cNvSpPr>
          <p:nvPr/>
        </p:nvSpPr>
        <p:spPr bwMode="auto">
          <a:xfrm>
            <a:off x="457200" y="76200"/>
            <a:ext cx="8229600" cy="1143000"/>
          </a:xfrm>
          <a:prstGeom prst="rect">
            <a:avLst/>
          </a:prstGeom>
          <a:noFill/>
          <a:ln cap="flat" algn="ctr">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err="1" smtClean="0">
                <a:ln>
                  <a:noFill/>
                </a:ln>
                <a:solidFill>
                  <a:srgbClr val="FFFF00"/>
                </a:solidFill>
                <a:effectLst>
                  <a:outerShdw blurRad="38100" dist="38100" dir="2700000" algn="tl">
                    <a:srgbClr val="C0C0C0"/>
                  </a:outerShdw>
                </a:effectLst>
                <a:uLnTx/>
                <a:uFillTx/>
                <a:latin typeface="+mj-lt"/>
                <a:ea typeface="+mj-ea"/>
                <a:cs typeface="+mj-cs"/>
              </a:rPr>
              <a:t>Landouts</a:t>
            </a:r>
            <a:endParaRPr kumimoji="0" lang="en-US" sz="4000" b="1" i="0" u="none" strike="noStrike" kern="0" cap="none" spc="0" normalizeH="0" baseline="0" noProof="0" dirty="0">
              <a:ln>
                <a:noFill/>
              </a:ln>
              <a:solidFill>
                <a:srgbClr val="FFFF00"/>
              </a:solidFill>
              <a:effectLst>
                <a:outerShdw blurRad="38100" dist="38100" dir="2700000" algn="tl">
                  <a:srgbClr val="C0C0C0"/>
                </a:outerShdw>
              </a:effectLst>
              <a:uLnTx/>
              <a:uFillTx/>
              <a:latin typeface="+mj-lt"/>
              <a:ea typeface="+mj-ea"/>
              <a:cs typeface="+mj-cs"/>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4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34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34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34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build="p"/>
    </p:bld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idx="4294967295"/>
          </p:nvPr>
        </p:nvSpPr>
        <p:spPr bwMode="auto">
          <a:xfrm>
            <a:off x="457200" y="274638"/>
            <a:ext cx="8229600" cy="1143000"/>
          </a:xfrm>
          <a:prstGeom prst="rect">
            <a:avLst/>
          </a:prstGeom>
          <a:noFill/>
          <a:ln cap="flat" algn="ctr">
            <a:miter lim="800000"/>
            <a:headEnd/>
            <a:tailEnd/>
          </a:ln>
        </p:spPr>
        <p:txBody>
          <a:bodyPr anchor="ctr"/>
          <a:lstStyle/>
          <a:p>
            <a:r>
              <a:rPr lang="en-US" sz="4000" b="1" dirty="0">
                <a:solidFill>
                  <a:srgbClr val="FFFF00"/>
                </a:solidFill>
                <a:effectLst>
                  <a:outerShdw blurRad="38100" dist="38100" dir="2700000" algn="tl">
                    <a:srgbClr val="C0C0C0"/>
                  </a:outerShdw>
                </a:effectLst>
              </a:rPr>
              <a:t>LONGEST FLIGHT </a:t>
            </a:r>
            <a:r>
              <a:rPr lang="en-US" sz="4000" b="1" dirty="0" smtClean="0">
                <a:solidFill>
                  <a:srgbClr val="FFFF00"/>
                </a:solidFill>
                <a:effectLst>
                  <a:outerShdw blurRad="38100" dist="38100" dir="2700000" algn="tl">
                    <a:srgbClr val="C0C0C0"/>
                  </a:outerShdw>
                </a:effectLst>
              </a:rPr>
              <a:t>(KM</a:t>
            </a:r>
            <a:r>
              <a:rPr lang="en-US" sz="4000" b="1" dirty="0">
                <a:solidFill>
                  <a:srgbClr val="FFFF00"/>
                </a:solidFill>
                <a:effectLst>
                  <a:outerShdw blurRad="38100" dist="38100" dir="2700000" algn="tl">
                    <a:srgbClr val="C0C0C0"/>
                  </a:outerShdw>
                </a:effectLst>
              </a:rPr>
              <a:t>) – FROM </a:t>
            </a:r>
            <a:r>
              <a:rPr lang="en-US" sz="4000" b="1" dirty="0" smtClean="0">
                <a:solidFill>
                  <a:srgbClr val="FFFF00"/>
                </a:solidFill>
                <a:effectLst>
                  <a:outerShdw blurRad="38100" dist="38100" dir="2700000" algn="tl">
                    <a:srgbClr val="C0C0C0"/>
                  </a:outerShdw>
                </a:effectLst>
              </a:rPr>
              <a:t>BYRON 2015 OLC</a:t>
            </a:r>
            <a:endParaRPr lang="en-US" sz="4000" b="1" dirty="0">
              <a:solidFill>
                <a:srgbClr val="FFFF00"/>
              </a:solidFill>
              <a:effectLst>
                <a:outerShdw blurRad="38100" dist="38100" dir="2700000" algn="tl">
                  <a:srgbClr val="C0C0C0"/>
                </a:outerShdw>
              </a:effectLst>
            </a:endParaRPr>
          </a:p>
        </p:txBody>
      </p:sp>
      <p:sp>
        <p:nvSpPr>
          <p:cNvPr id="5" name="Rectangle 4"/>
          <p:cNvSpPr txBox="1">
            <a:spLocks noChangeArrowheads="1"/>
          </p:cNvSpPr>
          <p:nvPr/>
        </p:nvSpPr>
        <p:spPr bwMode="auto">
          <a:xfrm>
            <a:off x="1905000" y="1524000"/>
            <a:ext cx="5867400" cy="3124200"/>
          </a:xfrm>
          <a:prstGeom prst="rect">
            <a:avLst/>
          </a:prstGeom>
          <a:noFill/>
          <a:ln cap="flat" algn="ctr">
            <a:miter lim="800000"/>
            <a:headEnd/>
            <a:tailEnd/>
          </a:ln>
        </p:spPr>
        <p:txBody>
          <a:bodyPr/>
          <a:lstStyle/>
          <a:p>
            <a:pPr marL="342900" lvl="0" indent="-342900" eaLnBrk="1" hangingPunct="1">
              <a:spcBef>
                <a:spcPct val="20000"/>
              </a:spcBef>
              <a:buFontTx/>
              <a:buChar char="•"/>
              <a:defRPr/>
            </a:pPr>
            <a:r>
              <a:rPr lang="en-US" sz="2800" b="1" dirty="0" smtClean="0">
                <a:solidFill>
                  <a:schemeClr val="bg1"/>
                </a:solidFill>
              </a:rPr>
              <a:t>Larry Suter- </a:t>
            </a:r>
            <a:r>
              <a:rPr lang="bg-BG" sz="2800" b="1" dirty="0">
                <a:solidFill>
                  <a:schemeClr val="bg1"/>
                </a:solidFill>
              </a:rPr>
              <a:t>4/11/15 </a:t>
            </a:r>
            <a:r>
              <a:rPr lang="en-US" sz="2800" b="1" dirty="0" smtClean="0">
                <a:solidFill>
                  <a:schemeClr val="bg1"/>
                </a:solidFill>
              </a:rPr>
              <a:t>- </a:t>
            </a:r>
            <a:r>
              <a:rPr lang="bg-BG" sz="2800" b="1" dirty="0" smtClean="0">
                <a:solidFill>
                  <a:schemeClr val="bg1"/>
                </a:solidFill>
              </a:rPr>
              <a:t>173km</a:t>
            </a:r>
            <a:endParaRPr lang="en-US" sz="2800" b="1" dirty="0" smtClean="0">
              <a:solidFill>
                <a:schemeClr val="bg1"/>
              </a:solidFill>
            </a:endParaRPr>
          </a:p>
          <a:p>
            <a:pPr marL="342900" lvl="0" indent="-342900" eaLnBrk="1" hangingPunct="1">
              <a:spcBef>
                <a:spcPct val="20000"/>
              </a:spcBef>
              <a:buFontTx/>
              <a:buChar char="•"/>
              <a:defRPr/>
            </a:pPr>
            <a:r>
              <a:rPr lang="en-US" sz="2800" b="1" dirty="0" err="1" smtClean="0">
                <a:solidFill>
                  <a:schemeClr val="bg1"/>
                </a:solidFill>
              </a:rPr>
              <a:t>Ramy</a:t>
            </a:r>
            <a:r>
              <a:rPr lang="en-US" sz="2800" b="1" dirty="0" smtClean="0">
                <a:solidFill>
                  <a:schemeClr val="bg1"/>
                </a:solidFill>
              </a:rPr>
              <a:t> </a:t>
            </a:r>
            <a:r>
              <a:rPr lang="en-US" sz="2800" b="1" dirty="0" err="1" smtClean="0">
                <a:solidFill>
                  <a:schemeClr val="bg1"/>
                </a:solidFill>
              </a:rPr>
              <a:t>Yanetz</a:t>
            </a:r>
            <a:r>
              <a:rPr lang="en-US" sz="2800" b="1" dirty="0" smtClean="0">
                <a:solidFill>
                  <a:schemeClr val="bg1"/>
                </a:solidFill>
              </a:rPr>
              <a:t>- </a:t>
            </a:r>
            <a:r>
              <a:rPr lang="is-IS" sz="2800" b="1" dirty="0">
                <a:solidFill>
                  <a:schemeClr val="bg1"/>
                </a:solidFill>
              </a:rPr>
              <a:t>4/10/15 - 608 km</a:t>
            </a:r>
            <a:endParaRPr lang="nb-NO" sz="2800" b="1" dirty="0" smtClean="0">
              <a:solidFill>
                <a:schemeClr val="bg1"/>
              </a:solidFill>
            </a:endParaRPr>
          </a:p>
          <a:p>
            <a:pPr marL="342900" lvl="0" indent="-342900" eaLnBrk="1" hangingPunct="1">
              <a:spcBef>
                <a:spcPct val="20000"/>
              </a:spcBef>
              <a:buFontTx/>
              <a:buChar char="•"/>
              <a:defRPr/>
            </a:pPr>
            <a:endParaRPr lang="nb-NO" sz="4400" b="1" kern="0" dirty="0" smtClean="0">
              <a:solidFill>
                <a:schemeClr val="bg1"/>
              </a:solidFill>
              <a:latin typeface="+mn-lt"/>
              <a:ea typeface="+mn-ea"/>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idx="4294967295"/>
          </p:nvPr>
        </p:nvSpPr>
        <p:spPr bwMode="auto">
          <a:xfrm>
            <a:off x="457200" y="274638"/>
            <a:ext cx="8229600" cy="1143000"/>
          </a:xfrm>
          <a:prstGeom prst="rect">
            <a:avLst/>
          </a:prstGeom>
          <a:noFill/>
          <a:ln>
            <a:miter lim="800000"/>
            <a:headEnd/>
            <a:tailEnd/>
          </a:ln>
        </p:spPr>
        <p:txBody>
          <a:bodyPr anchor="ctr"/>
          <a:lstStyle/>
          <a:p>
            <a:r>
              <a:rPr lang="en-US" sz="4000" b="1">
                <a:solidFill>
                  <a:srgbClr val="FFFF00"/>
                </a:solidFill>
                <a:effectLst>
                  <a:outerShdw blurRad="38100" dist="38100" dir="2700000" algn="tl">
                    <a:srgbClr val="C0C0C0"/>
                  </a:outerShdw>
                </a:effectLst>
              </a:rPr>
              <a:t>LONGEST FLIGHT USING CLUB SHIPS</a:t>
            </a:r>
          </a:p>
        </p:txBody>
      </p:sp>
      <p:sp>
        <p:nvSpPr>
          <p:cNvPr id="17412" name="Rectangle 4"/>
          <p:cNvSpPr>
            <a:spLocks noGrp="1" noChangeArrowheads="1"/>
          </p:cNvSpPr>
          <p:nvPr>
            <p:ph type="body" sz="half" idx="4294967295"/>
          </p:nvPr>
        </p:nvSpPr>
        <p:spPr bwMode="auto">
          <a:xfrm>
            <a:off x="381000" y="1676400"/>
            <a:ext cx="8610600" cy="3886200"/>
          </a:xfrm>
          <a:prstGeom prst="rect">
            <a:avLst/>
          </a:prstGeom>
          <a:noFill/>
          <a:ln>
            <a:miter lim="800000"/>
            <a:headEnd/>
            <a:tailEnd/>
          </a:ln>
        </p:spPr>
        <p:txBody>
          <a:bodyPr/>
          <a:lstStyle/>
          <a:p>
            <a:r>
              <a:rPr lang="en-US" sz="2800" b="1" dirty="0">
                <a:solidFill>
                  <a:schemeClr val="bg1"/>
                </a:solidFill>
              </a:rPr>
              <a:t>Brian Roach	68km 9/5/15 Truckee</a:t>
            </a:r>
          </a:p>
          <a:p>
            <a:r>
              <a:rPr lang="en-US" sz="2800" b="1" dirty="0" err="1" smtClean="0">
                <a:solidFill>
                  <a:schemeClr val="bg1"/>
                </a:solidFill>
              </a:rPr>
              <a:t>Marton</a:t>
            </a:r>
            <a:r>
              <a:rPr lang="en-US" sz="2800" b="1" dirty="0" smtClean="0">
                <a:solidFill>
                  <a:schemeClr val="bg1"/>
                </a:solidFill>
              </a:rPr>
              <a:t> KS 68.5 km 6</a:t>
            </a:r>
            <a:r>
              <a:rPr lang="en-US" sz="2800" b="1" dirty="0">
                <a:solidFill>
                  <a:schemeClr val="bg1"/>
                </a:solidFill>
              </a:rPr>
              <a:t>/2/15  </a:t>
            </a:r>
            <a:r>
              <a:rPr lang="en-US" sz="2800" b="1" dirty="0" smtClean="0">
                <a:solidFill>
                  <a:schemeClr val="bg1"/>
                </a:solidFill>
              </a:rPr>
              <a:t>ASI</a:t>
            </a:r>
            <a:endParaRPr lang="en-US" sz="2800" b="1" dirty="0">
              <a:solidFill>
                <a:schemeClr val="bg1"/>
              </a:solidFill>
            </a:endParaRPr>
          </a:p>
          <a:p>
            <a:r>
              <a:rPr lang="en-US" sz="2800" b="1" dirty="0">
                <a:solidFill>
                  <a:schemeClr val="bg1"/>
                </a:solidFill>
              </a:rPr>
              <a:t>Tom </a:t>
            </a:r>
            <a:r>
              <a:rPr lang="en-US" sz="2800" b="1" dirty="0" err="1" smtClean="0">
                <a:solidFill>
                  <a:schemeClr val="bg1"/>
                </a:solidFill>
              </a:rPr>
              <a:t>Anklam</a:t>
            </a:r>
            <a:r>
              <a:rPr lang="en-US" sz="2800" b="1" dirty="0">
                <a:solidFill>
                  <a:schemeClr val="bg1"/>
                </a:solidFill>
              </a:rPr>
              <a:t>	91km 4/6/15 </a:t>
            </a:r>
            <a:r>
              <a:rPr lang="en-US" sz="2800" b="1" dirty="0" smtClean="0">
                <a:solidFill>
                  <a:schemeClr val="bg1"/>
                </a:solidFill>
              </a:rPr>
              <a:t>Byron</a:t>
            </a:r>
            <a:endParaRPr lang="en-US" sz="2800" b="1" dirty="0">
              <a:solidFill>
                <a:schemeClr val="bg1"/>
              </a:solidFill>
            </a:endParaRPr>
          </a:p>
          <a:p>
            <a:r>
              <a:rPr lang="en-US" sz="2800" b="1" dirty="0" err="1">
                <a:solidFill>
                  <a:schemeClr val="bg1"/>
                </a:solidFill>
              </a:rPr>
              <a:t>Maja</a:t>
            </a:r>
            <a:r>
              <a:rPr lang="en-US" sz="2800" b="1" dirty="0">
                <a:solidFill>
                  <a:schemeClr val="bg1"/>
                </a:solidFill>
              </a:rPr>
              <a:t> </a:t>
            </a:r>
            <a:r>
              <a:rPr lang="en-US" sz="2800" b="1" dirty="0" err="1">
                <a:solidFill>
                  <a:schemeClr val="bg1"/>
                </a:solidFill>
              </a:rPr>
              <a:t>Djurisic</a:t>
            </a:r>
            <a:r>
              <a:rPr lang="en-US" sz="2800" b="1" dirty="0">
                <a:solidFill>
                  <a:schemeClr val="bg1"/>
                </a:solidFill>
              </a:rPr>
              <a:t>	110km  6/15/15 </a:t>
            </a:r>
            <a:r>
              <a:rPr lang="en-US" sz="2800" b="1" dirty="0" smtClean="0">
                <a:solidFill>
                  <a:schemeClr val="bg1"/>
                </a:solidFill>
              </a:rPr>
              <a:t>Minden</a:t>
            </a:r>
            <a:endParaRPr lang="en-US" sz="2800" b="1" dirty="0">
              <a:solidFill>
                <a:schemeClr val="bg1"/>
              </a:solidFill>
            </a:endParaRPr>
          </a:p>
          <a:p>
            <a:r>
              <a:rPr lang="en-US" sz="2800" b="1" dirty="0" smtClean="0">
                <a:solidFill>
                  <a:schemeClr val="bg1"/>
                </a:solidFill>
              </a:rPr>
              <a:t>Larry Suter/Gary </a:t>
            </a:r>
            <a:r>
              <a:rPr lang="en-US" sz="2800" b="1" dirty="0" err="1" smtClean="0">
                <a:solidFill>
                  <a:schemeClr val="bg1"/>
                </a:solidFill>
              </a:rPr>
              <a:t>Hethcoat</a:t>
            </a:r>
            <a:r>
              <a:rPr lang="en-US" sz="2800" b="1" dirty="0" smtClean="0">
                <a:solidFill>
                  <a:schemeClr val="bg1"/>
                </a:solidFill>
              </a:rPr>
              <a:t> 111 </a:t>
            </a:r>
            <a:r>
              <a:rPr lang="en-US" sz="2800" b="1" dirty="0">
                <a:solidFill>
                  <a:schemeClr val="bg1"/>
                </a:solidFill>
              </a:rPr>
              <a:t>km, </a:t>
            </a:r>
            <a:r>
              <a:rPr lang="en-US" sz="2800" b="1" dirty="0" smtClean="0">
                <a:solidFill>
                  <a:schemeClr val="bg1"/>
                </a:solidFill>
              </a:rPr>
              <a:t>9</a:t>
            </a:r>
            <a:r>
              <a:rPr lang="en-US" sz="2800" b="1" dirty="0">
                <a:solidFill>
                  <a:schemeClr val="bg1"/>
                </a:solidFill>
              </a:rPr>
              <a:t>/12/</a:t>
            </a:r>
            <a:r>
              <a:rPr lang="en-US" sz="2800" b="1" dirty="0" smtClean="0">
                <a:solidFill>
                  <a:schemeClr val="bg1"/>
                </a:solidFill>
              </a:rPr>
              <a:t>15 TRK</a:t>
            </a:r>
            <a:endParaRPr lang="en-US" sz="2800" b="1" dirty="0">
              <a:solidFill>
                <a:schemeClr val="bg1"/>
              </a:solidFill>
            </a:endParaRPr>
          </a:p>
          <a:p>
            <a:r>
              <a:rPr lang="en-US" sz="2800" b="1" dirty="0">
                <a:solidFill>
                  <a:schemeClr val="bg1"/>
                </a:solidFill>
              </a:rPr>
              <a:t>Andrew </a:t>
            </a:r>
            <a:r>
              <a:rPr lang="en-US" sz="2800" b="1" dirty="0" smtClean="0">
                <a:solidFill>
                  <a:schemeClr val="bg1"/>
                </a:solidFill>
              </a:rPr>
              <a:t>Chant 189 km </a:t>
            </a:r>
            <a:r>
              <a:rPr lang="en-US" sz="2800" b="1" dirty="0">
                <a:solidFill>
                  <a:schemeClr val="bg1"/>
                </a:solidFill>
              </a:rPr>
              <a:t>6/8/15 ASI</a:t>
            </a:r>
          </a:p>
          <a:p>
            <a:r>
              <a:rPr lang="en-US" sz="2800" b="1" dirty="0" smtClean="0">
                <a:solidFill>
                  <a:schemeClr val="bg1"/>
                </a:solidFill>
              </a:rPr>
              <a:t>Dan Colton 219 </a:t>
            </a:r>
            <a:r>
              <a:rPr lang="en-US" sz="2800" b="1" dirty="0">
                <a:solidFill>
                  <a:schemeClr val="bg1"/>
                </a:solidFill>
              </a:rPr>
              <a:t>km </a:t>
            </a:r>
            <a:r>
              <a:rPr lang="en-US" sz="2800" b="1" dirty="0" smtClean="0">
                <a:solidFill>
                  <a:schemeClr val="bg1"/>
                </a:solidFill>
              </a:rPr>
              <a:t>7</a:t>
            </a:r>
            <a:r>
              <a:rPr lang="en-US" sz="2800" b="1" dirty="0">
                <a:solidFill>
                  <a:schemeClr val="bg1"/>
                </a:solidFill>
              </a:rPr>
              <a:t>/24/2015 </a:t>
            </a:r>
            <a:r>
              <a:rPr lang="en-US" sz="2800" b="1" dirty="0" smtClean="0">
                <a:solidFill>
                  <a:schemeClr val="bg1"/>
                </a:solidFill>
              </a:rPr>
              <a:t>TRK</a:t>
            </a:r>
          </a:p>
          <a:p>
            <a:endParaRPr lang="en-US" sz="2800" b="1" dirty="0" smtClean="0">
              <a:solidFill>
                <a:schemeClr val="bg1"/>
              </a:solidFill>
            </a:endParaRPr>
          </a:p>
          <a:p>
            <a:endParaRPr lang="en-US" sz="2800" b="1" dirty="0" smtClean="0">
              <a:solidFill>
                <a:schemeClr val="bg1"/>
              </a:solidFill>
            </a:endParaRPr>
          </a:p>
          <a:p>
            <a:endParaRPr lang="en-US" sz="3600" b="1" dirty="0">
              <a:solidFill>
                <a:schemeClr val="bg1"/>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4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41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41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41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41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41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idx="4294967295"/>
          </p:nvPr>
        </p:nvSpPr>
        <p:spPr bwMode="auto">
          <a:xfrm>
            <a:off x="457200" y="274638"/>
            <a:ext cx="8229600" cy="1143000"/>
          </a:xfrm>
          <a:prstGeom prst="rect">
            <a:avLst/>
          </a:prstGeom>
          <a:noFill/>
          <a:ln>
            <a:miter lim="800000"/>
            <a:headEnd/>
            <a:tailEnd/>
          </a:ln>
        </p:spPr>
        <p:txBody>
          <a:bodyPr anchor="ctr"/>
          <a:lstStyle/>
          <a:p>
            <a:pPr>
              <a:defRPr/>
            </a:pPr>
            <a:r>
              <a:rPr lang="en-US" sz="4000" b="1" dirty="0">
                <a:solidFill>
                  <a:srgbClr val="FFFF00"/>
                </a:solidFill>
                <a:effectLst>
                  <a:outerShdw blurRad="38100" dist="38100" dir="2700000" algn="tl">
                    <a:srgbClr val="000000"/>
                  </a:outerShdw>
                </a:effectLst>
                <a:latin typeface="+mj-lt"/>
                <a:ea typeface="ＭＳ Ｐゴシック" pitchFamily="-111" charset="-128"/>
                <a:cs typeface="+mj-cs"/>
              </a:rPr>
              <a:t>LONGEST DISTANCE </a:t>
            </a:r>
            <a:r>
              <a:rPr lang="en-US" sz="4000" b="1" dirty="0" smtClean="0">
                <a:solidFill>
                  <a:srgbClr val="FFFF00"/>
                </a:solidFill>
                <a:effectLst>
                  <a:outerShdw blurRad="38100" dist="38100" dir="2700000" algn="tl">
                    <a:srgbClr val="000000"/>
                  </a:outerShdw>
                </a:effectLst>
                <a:latin typeface="+mj-lt"/>
                <a:ea typeface="ＭＳ Ｐゴシック" pitchFamily="-111" charset="-128"/>
                <a:cs typeface="+mj-cs"/>
              </a:rPr>
              <a:t>(KM</a:t>
            </a:r>
            <a:r>
              <a:rPr lang="en-US" sz="4000" b="1" dirty="0">
                <a:solidFill>
                  <a:srgbClr val="FFFF00"/>
                </a:solidFill>
                <a:effectLst>
                  <a:outerShdw blurRad="38100" dist="38100" dir="2700000" algn="tl">
                    <a:srgbClr val="000000"/>
                  </a:outerShdw>
                </a:effectLst>
                <a:latin typeface="+mj-lt"/>
                <a:ea typeface="ＭＳ Ｐゴシック" pitchFamily="-111" charset="-128"/>
                <a:cs typeface="+mj-cs"/>
              </a:rPr>
              <a:t>) </a:t>
            </a:r>
            <a:r>
              <a:rPr lang="en-US" sz="4000" b="1" dirty="0" smtClean="0">
                <a:solidFill>
                  <a:srgbClr val="FFFF00"/>
                </a:solidFill>
                <a:effectLst>
                  <a:outerShdw blurRad="38100" dist="38100" dir="2700000" algn="tl">
                    <a:srgbClr val="000000"/>
                  </a:outerShdw>
                </a:effectLst>
                <a:latin typeface="+mj-lt"/>
                <a:ea typeface="ＭＳ Ｐゴシック" pitchFamily="-111" charset="-128"/>
                <a:cs typeface="+mj-cs"/>
              </a:rPr>
              <a:t>– ANYWHERE 2015 OLC</a:t>
            </a:r>
            <a:endParaRPr lang="en-US" sz="4000" b="1" dirty="0">
              <a:solidFill>
                <a:srgbClr val="FFFF00"/>
              </a:solidFill>
              <a:effectLst>
                <a:outerShdw blurRad="38100" dist="38100" dir="2700000" algn="tl">
                  <a:srgbClr val="000000"/>
                </a:outerShdw>
              </a:effectLst>
              <a:latin typeface="+mj-lt"/>
              <a:ea typeface="ＭＳ Ｐゴシック" pitchFamily="-111" charset="-128"/>
              <a:cs typeface="+mj-cs"/>
            </a:endParaRPr>
          </a:p>
        </p:txBody>
      </p:sp>
      <p:sp>
        <p:nvSpPr>
          <p:cNvPr id="17412" name="Rectangle 4"/>
          <p:cNvSpPr>
            <a:spLocks noGrp="1" noChangeArrowheads="1"/>
          </p:cNvSpPr>
          <p:nvPr>
            <p:ph type="body" sz="half" idx="4294967295"/>
          </p:nvPr>
        </p:nvSpPr>
        <p:spPr bwMode="auto">
          <a:xfrm>
            <a:off x="1066800" y="1752600"/>
            <a:ext cx="7848600" cy="4419600"/>
          </a:xfrm>
          <a:prstGeom prst="rect">
            <a:avLst/>
          </a:prstGeom>
          <a:noFill/>
          <a:ln>
            <a:miter lim="800000"/>
            <a:headEnd/>
            <a:tailEnd/>
          </a:ln>
        </p:spPr>
        <p:txBody>
          <a:bodyPr/>
          <a:lstStyle/>
          <a:p>
            <a:r>
              <a:rPr lang="en-US" sz="2800" b="1" dirty="0" err="1">
                <a:solidFill>
                  <a:schemeClr val="bg1"/>
                </a:solidFill>
              </a:rPr>
              <a:t>Marton</a:t>
            </a:r>
            <a:r>
              <a:rPr lang="en-US" sz="2800" b="1" dirty="0">
                <a:solidFill>
                  <a:schemeClr val="bg1"/>
                </a:solidFill>
              </a:rPr>
              <a:t> KS	8/23/15 </a:t>
            </a:r>
            <a:r>
              <a:rPr lang="en-US" sz="2800" b="1" dirty="0" smtClean="0">
                <a:solidFill>
                  <a:schemeClr val="bg1"/>
                </a:solidFill>
              </a:rPr>
              <a:t>71km </a:t>
            </a:r>
            <a:r>
              <a:rPr lang="en-US" sz="2800" b="1" dirty="0">
                <a:solidFill>
                  <a:schemeClr val="bg1"/>
                </a:solidFill>
              </a:rPr>
              <a:t>ASI </a:t>
            </a:r>
          </a:p>
          <a:p>
            <a:r>
              <a:rPr lang="en-US" sz="2800" b="1" dirty="0">
                <a:solidFill>
                  <a:schemeClr val="bg1"/>
                </a:solidFill>
              </a:rPr>
              <a:t>Tom A	4/6/15 91km </a:t>
            </a:r>
            <a:r>
              <a:rPr lang="en-US" sz="2800" b="1" dirty="0" smtClean="0">
                <a:solidFill>
                  <a:schemeClr val="bg1"/>
                </a:solidFill>
              </a:rPr>
              <a:t>Byron</a:t>
            </a:r>
            <a:endParaRPr lang="en-US" sz="2800" b="1" dirty="0">
              <a:solidFill>
                <a:schemeClr val="bg1"/>
              </a:solidFill>
            </a:endParaRPr>
          </a:p>
          <a:p>
            <a:r>
              <a:rPr lang="en-US" sz="2800" b="1" dirty="0" err="1">
                <a:solidFill>
                  <a:schemeClr val="bg1"/>
                </a:solidFill>
              </a:rPr>
              <a:t>Maja</a:t>
            </a:r>
            <a:r>
              <a:rPr lang="en-US" sz="2800" b="1" dirty="0">
                <a:solidFill>
                  <a:schemeClr val="bg1"/>
                </a:solidFill>
              </a:rPr>
              <a:t> </a:t>
            </a:r>
            <a:r>
              <a:rPr lang="en-US" sz="2800" b="1" dirty="0" err="1">
                <a:solidFill>
                  <a:schemeClr val="bg1"/>
                </a:solidFill>
              </a:rPr>
              <a:t>Djurisic</a:t>
            </a:r>
            <a:r>
              <a:rPr lang="en-US" sz="2800" b="1" dirty="0">
                <a:solidFill>
                  <a:schemeClr val="bg1"/>
                </a:solidFill>
              </a:rPr>
              <a:t>	6/15/15 </a:t>
            </a:r>
            <a:r>
              <a:rPr lang="en-US" sz="2800" b="1" dirty="0" smtClean="0">
                <a:solidFill>
                  <a:schemeClr val="bg1"/>
                </a:solidFill>
              </a:rPr>
              <a:t>110km Minden</a:t>
            </a:r>
          </a:p>
          <a:p>
            <a:r>
              <a:rPr lang="en-US" sz="2800" b="1" dirty="0" smtClean="0">
                <a:solidFill>
                  <a:schemeClr val="bg1"/>
                </a:solidFill>
              </a:rPr>
              <a:t>Brian </a:t>
            </a:r>
            <a:r>
              <a:rPr lang="en-US" sz="2800" b="1" dirty="0">
                <a:solidFill>
                  <a:schemeClr val="bg1"/>
                </a:solidFill>
              </a:rPr>
              <a:t>Roach	</a:t>
            </a:r>
            <a:r>
              <a:rPr lang="en-US" sz="2800" b="1" dirty="0" smtClean="0">
                <a:solidFill>
                  <a:schemeClr val="bg1"/>
                </a:solidFill>
              </a:rPr>
              <a:t>154km  </a:t>
            </a:r>
            <a:r>
              <a:rPr lang="en-US" sz="2800" b="1" dirty="0">
                <a:solidFill>
                  <a:schemeClr val="bg1"/>
                </a:solidFill>
              </a:rPr>
              <a:t>7/18/15 ASI</a:t>
            </a:r>
          </a:p>
          <a:p>
            <a:r>
              <a:rPr lang="en-US" sz="2800" b="1" dirty="0">
                <a:solidFill>
                  <a:schemeClr val="bg1"/>
                </a:solidFill>
              </a:rPr>
              <a:t>Van Henson	8/23/15 180km</a:t>
            </a:r>
          </a:p>
          <a:p>
            <a:r>
              <a:rPr lang="en-US" sz="2800" b="1" dirty="0">
                <a:solidFill>
                  <a:schemeClr val="bg1"/>
                </a:solidFill>
              </a:rPr>
              <a:t>Andrew </a:t>
            </a:r>
            <a:r>
              <a:rPr lang="en-US" sz="2800" b="1" dirty="0" smtClean="0">
                <a:solidFill>
                  <a:schemeClr val="bg1"/>
                </a:solidFill>
              </a:rPr>
              <a:t>Chant 189 km </a:t>
            </a:r>
            <a:r>
              <a:rPr lang="en-US" sz="2800" b="1" dirty="0">
                <a:solidFill>
                  <a:schemeClr val="bg1"/>
                </a:solidFill>
              </a:rPr>
              <a:t>6/8/15 ASI</a:t>
            </a:r>
          </a:p>
          <a:p>
            <a:r>
              <a:rPr lang="en-US" sz="2800" b="1" dirty="0" smtClean="0">
                <a:solidFill>
                  <a:schemeClr val="bg1"/>
                </a:solidFill>
              </a:rPr>
              <a:t>Dan Colton 219 </a:t>
            </a:r>
            <a:r>
              <a:rPr lang="en-US" sz="2800" b="1" dirty="0">
                <a:solidFill>
                  <a:schemeClr val="bg1"/>
                </a:solidFill>
              </a:rPr>
              <a:t>km </a:t>
            </a:r>
            <a:r>
              <a:rPr lang="en-US" sz="2800" b="1" dirty="0" smtClean="0">
                <a:solidFill>
                  <a:schemeClr val="bg1"/>
                </a:solidFill>
              </a:rPr>
              <a:t>7</a:t>
            </a:r>
            <a:r>
              <a:rPr lang="en-US" sz="2800" b="1" dirty="0">
                <a:solidFill>
                  <a:schemeClr val="bg1"/>
                </a:solidFill>
              </a:rPr>
              <a:t>/24/2015 </a:t>
            </a:r>
            <a:r>
              <a:rPr lang="en-US" sz="2800" b="1" dirty="0" smtClean="0">
                <a:solidFill>
                  <a:schemeClr val="bg1"/>
                </a:solidFill>
              </a:rPr>
              <a:t>Truckee</a:t>
            </a:r>
          </a:p>
          <a:p>
            <a:r>
              <a:rPr lang="en-US" sz="2800" b="1" dirty="0">
                <a:solidFill>
                  <a:schemeClr val="bg1"/>
                </a:solidFill>
              </a:rPr>
              <a:t>Walter Friedrich	5/1/15 245km</a:t>
            </a:r>
          </a:p>
          <a:p>
            <a:r>
              <a:rPr lang="en-US" sz="2800" b="1" dirty="0">
                <a:solidFill>
                  <a:schemeClr val="bg1"/>
                </a:solidFill>
              </a:rPr>
              <a:t>Marianne Guerin	7/19/15 295 ASI</a:t>
            </a:r>
            <a:endParaRPr lang="en-US" sz="2800" b="1" dirty="0" smtClean="0">
              <a:solidFill>
                <a:schemeClr val="bg1"/>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4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41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41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41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41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41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41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41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2"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Grp="1" noChangeArrowheads="1"/>
          </p:cNvSpPr>
          <p:nvPr>
            <p:ph type="title" idx="4294967295"/>
          </p:nvPr>
        </p:nvSpPr>
        <p:spPr bwMode="auto">
          <a:xfrm>
            <a:off x="457200" y="274638"/>
            <a:ext cx="8229600" cy="1143000"/>
          </a:xfrm>
          <a:prstGeom prst="rect">
            <a:avLst/>
          </a:prstGeom>
          <a:noFill/>
          <a:ln cap="flat" algn="ctr">
            <a:miter lim="800000"/>
            <a:headEnd/>
            <a:tailEnd/>
          </a:ln>
        </p:spPr>
        <p:txBody>
          <a:bodyPr anchor="ctr"/>
          <a:lstStyle/>
          <a:p>
            <a:r>
              <a:rPr lang="en-US" sz="4000" b="1" dirty="0">
                <a:solidFill>
                  <a:srgbClr val="FFFF00"/>
                </a:solidFill>
                <a:effectLst>
                  <a:outerShdw blurRad="38100" dist="38100" dir="2700000" algn="tl">
                    <a:srgbClr val="C0C0C0"/>
                  </a:outerShdw>
                </a:effectLst>
              </a:rPr>
              <a:t>FIRST </a:t>
            </a:r>
            <a:r>
              <a:rPr lang="en-US" sz="4000" b="1" dirty="0" smtClean="0">
                <a:solidFill>
                  <a:srgbClr val="FFFF00"/>
                </a:solidFill>
                <a:effectLst>
                  <a:outerShdw blurRad="38100" dist="38100" dir="2700000" algn="tl">
                    <a:srgbClr val="C0C0C0"/>
                  </a:outerShdw>
                </a:effectLst>
              </a:rPr>
              <a:t>SOLO in 2015</a:t>
            </a:r>
            <a:r>
              <a:rPr lang="en-US" sz="4000" b="1" dirty="0">
                <a:solidFill>
                  <a:srgbClr val="FFFF00"/>
                </a:solidFill>
                <a:effectLst>
                  <a:outerShdw blurRad="38100" dist="38100" dir="2700000" algn="tl">
                    <a:srgbClr val="C0C0C0"/>
                  </a:outerShdw>
                </a:effectLst>
              </a:rPr>
              <a:t>	</a:t>
            </a:r>
          </a:p>
        </p:txBody>
      </p:sp>
      <p:sp>
        <p:nvSpPr>
          <p:cNvPr id="5123" name="Rectangle 5"/>
          <p:cNvSpPr>
            <a:spLocks noGrp="1" noChangeArrowheads="1"/>
          </p:cNvSpPr>
          <p:nvPr>
            <p:ph type="body" idx="4294967295"/>
          </p:nvPr>
        </p:nvSpPr>
        <p:spPr bwMode="auto">
          <a:xfrm>
            <a:off x="8467" y="1371600"/>
            <a:ext cx="3572933" cy="685800"/>
          </a:xfrm>
          <a:prstGeom prst="rect">
            <a:avLst/>
          </a:prstGeom>
          <a:noFill/>
          <a:ln>
            <a:miter lim="800000"/>
            <a:headEnd/>
            <a:tailEnd/>
          </a:ln>
        </p:spPr>
        <p:txBody>
          <a:bodyPr/>
          <a:lstStyle/>
          <a:p>
            <a:r>
              <a:rPr lang="en-US" b="1" dirty="0" smtClean="0">
                <a:solidFill>
                  <a:schemeClr val="bg1"/>
                </a:solidFill>
              </a:rPr>
              <a:t>Todd Denman</a:t>
            </a:r>
          </a:p>
          <a:p>
            <a:endParaRPr lang="en-US" b="1" dirty="0" smtClean="0">
              <a:solidFill>
                <a:schemeClr val="bg1"/>
              </a:solidFill>
            </a:endParaRPr>
          </a:p>
          <a:p>
            <a:endParaRPr lang="en-US" b="1" dirty="0">
              <a:solidFill>
                <a:schemeClr val="bg1"/>
              </a:solidFill>
            </a:endParaRPr>
          </a:p>
        </p:txBody>
      </p:sp>
      <p:pic>
        <p:nvPicPr>
          <p:cNvPr id="2" name="Picture 1" descr="IMG_8426.jpg"/>
          <p:cNvPicPr>
            <a:picLocks noChangeAspect="1"/>
          </p:cNvPicPr>
          <p:nvPr/>
        </p:nvPicPr>
        <p:blipFill rotWithShape="1">
          <a:blip r:embed="rId2">
            <a:extLst>
              <a:ext uri="{28A0092B-C50C-407E-A947-70E740481C1C}">
                <a14:useLocalDpi xmlns:a14="http://schemas.microsoft.com/office/drawing/2010/main" val="0"/>
              </a:ext>
            </a:extLst>
          </a:blip>
          <a:srcRect l="12140" t="27408" r="26625" b="7161"/>
          <a:stretch/>
        </p:blipFill>
        <p:spPr>
          <a:xfrm>
            <a:off x="4114800" y="1143000"/>
            <a:ext cx="3894667" cy="5548853"/>
          </a:xfrm>
          <a:prstGeom prst="rect">
            <a:avLst/>
          </a:prstGeom>
        </p:spPr>
      </p:pic>
      <p:sp>
        <p:nvSpPr>
          <p:cNvPr id="3" name="TextBox 2"/>
          <p:cNvSpPr txBox="1"/>
          <p:nvPr/>
        </p:nvSpPr>
        <p:spPr>
          <a:xfrm>
            <a:off x="457200" y="2590800"/>
            <a:ext cx="3428999" cy="954107"/>
          </a:xfrm>
          <a:prstGeom prst="rect">
            <a:avLst/>
          </a:prstGeom>
          <a:noFill/>
        </p:spPr>
        <p:txBody>
          <a:bodyPr wrap="square" rtlCol="0">
            <a:spAutoFit/>
          </a:bodyPr>
          <a:lstStyle/>
          <a:p>
            <a:r>
              <a:rPr lang="en-US" sz="2800" b="1" dirty="0">
                <a:solidFill>
                  <a:schemeClr val="bg1"/>
                </a:solidFill>
              </a:rPr>
              <a:t>(also a re-solo from decades ago</a:t>
            </a:r>
            <a:r>
              <a:rPr lang="en-US" sz="2800" b="1" dirty="0" smtClean="0">
                <a:solidFill>
                  <a:schemeClr val="bg1"/>
                </a:solidFill>
              </a:rPr>
              <a:t>)</a:t>
            </a:r>
            <a:endParaRPr lang="en-US" sz="2800" b="1" dirty="0">
              <a:solidFill>
                <a:schemeClr val="bg1"/>
              </a:solidFill>
            </a:endParaRPr>
          </a:p>
        </p:txBody>
      </p:sp>
    </p:spTree>
    <p:extLst>
      <p:ext uri="{BB962C8B-B14F-4D97-AF65-F5344CB8AC3E}">
        <p14:creationId xmlns:p14="http://schemas.microsoft.com/office/powerpoint/2010/main" val="11493593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idx="4294967295"/>
          </p:nvPr>
        </p:nvSpPr>
        <p:spPr bwMode="auto">
          <a:xfrm>
            <a:off x="457200" y="274638"/>
            <a:ext cx="8229600" cy="1143000"/>
          </a:xfrm>
          <a:prstGeom prst="rect">
            <a:avLst/>
          </a:prstGeom>
          <a:noFill/>
          <a:ln>
            <a:miter lim="800000"/>
            <a:headEnd/>
            <a:tailEnd/>
          </a:ln>
        </p:spPr>
        <p:txBody>
          <a:bodyPr anchor="ctr"/>
          <a:lstStyle/>
          <a:p>
            <a:pPr>
              <a:defRPr/>
            </a:pPr>
            <a:r>
              <a:rPr lang="en-US" sz="4000" b="1" dirty="0">
                <a:solidFill>
                  <a:srgbClr val="FFFF00"/>
                </a:solidFill>
                <a:effectLst>
                  <a:outerShdw blurRad="38100" dist="38100" dir="2700000" algn="tl">
                    <a:srgbClr val="000000"/>
                  </a:outerShdw>
                </a:effectLst>
                <a:latin typeface="+mj-lt"/>
                <a:ea typeface="ＭＳ Ｐゴシック" pitchFamily="-111" charset="-128"/>
                <a:cs typeface="+mj-cs"/>
              </a:rPr>
              <a:t>LONGEST DISTANCE </a:t>
            </a:r>
            <a:r>
              <a:rPr lang="en-US" sz="4000" b="1" dirty="0" smtClean="0">
                <a:solidFill>
                  <a:srgbClr val="FFFF00"/>
                </a:solidFill>
                <a:effectLst>
                  <a:outerShdw blurRad="38100" dist="38100" dir="2700000" algn="tl">
                    <a:srgbClr val="000000"/>
                  </a:outerShdw>
                </a:effectLst>
                <a:latin typeface="+mj-lt"/>
                <a:ea typeface="ＭＳ Ｐゴシック" pitchFamily="-111" charset="-128"/>
                <a:cs typeface="+mj-cs"/>
              </a:rPr>
              <a:t>(KM</a:t>
            </a:r>
            <a:r>
              <a:rPr lang="en-US" sz="4000" b="1" dirty="0">
                <a:solidFill>
                  <a:srgbClr val="FFFF00"/>
                </a:solidFill>
                <a:effectLst>
                  <a:outerShdw blurRad="38100" dist="38100" dir="2700000" algn="tl">
                    <a:srgbClr val="000000"/>
                  </a:outerShdw>
                </a:effectLst>
                <a:latin typeface="+mj-lt"/>
                <a:ea typeface="ＭＳ Ｐゴシック" pitchFamily="-111" charset="-128"/>
                <a:cs typeface="+mj-cs"/>
              </a:rPr>
              <a:t>) </a:t>
            </a:r>
            <a:r>
              <a:rPr lang="en-US" sz="4000" b="1" dirty="0" smtClean="0">
                <a:solidFill>
                  <a:srgbClr val="FFFF00"/>
                </a:solidFill>
                <a:effectLst>
                  <a:outerShdw blurRad="38100" dist="38100" dir="2700000" algn="tl">
                    <a:srgbClr val="000000"/>
                  </a:outerShdw>
                </a:effectLst>
                <a:latin typeface="+mj-lt"/>
                <a:ea typeface="ＭＳ Ｐゴシック" pitchFamily="-111" charset="-128"/>
                <a:cs typeface="+mj-cs"/>
              </a:rPr>
              <a:t>– ANYWHERE 2015 OLC</a:t>
            </a:r>
            <a:endParaRPr lang="en-US" sz="4000" b="1" dirty="0">
              <a:solidFill>
                <a:srgbClr val="FFFF00"/>
              </a:solidFill>
              <a:effectLst>
                <a:outerShdw blurRad="38100" dist="38100" dir="2700000" algn="tl">
                  <a:srgbClr val="000000"/>
                </a:outerShdw>
              </a:effectLst>
              <a:latin typeface="+mj-lt"/>
              <a:ea typeface="ＭＳ Ｐゴシック" pitchFamily="-111" charset="-128"/>
              <a:cs typeface="+mj-cs"/>
            </a:endParaRPr>
          </a:p>
        </p:txBody>
      </p:sp>
      <p:sp>
        <p:nvSpPr>
          <p:cNvPr id="17412" name="Rectangle 4"/>
          <p:cNvSpPr>
            <a:spLocks noGrp="1" noChangeArrowheads="1"/>
          </p:cNvSpPr>
          <p:nvPr>
            <p:ph type="body" sz="half" idx="4294967295"/>
          </p:nvPr>
        </p:nvSpPr>
        <p:spPr bwMode="auto">
          <a:xfrm>
            <a:off x="914400" y="1828800"/>
            <a:ext cx="7848600" cy="4419600"/>
          </a:xfrm>
          <a:prstGeom prst="rect">
            <a:avLst/>
          </a:prstGeom>
          <a:noFill/>
          <a:ln>
            <a:miter lim="800000"/>
            <a:headEnd/>
            <a:tailEnd/>
          </a:ln>
        </p:spPr>
        <p:txBody>
          <a:bodyPr/>
          <a:lstStyle/>
          <a:p>
            <a:r>
              <a:rPr lang="en-US" sz="2800" b="1" dirty="0">
                <a:solidFill>
                  <a:schemeClr val="bg1"/>
                </a:solidFill>
              </a:rPr>
              <a:t>Willy Snow	</a:t>
            </a:r>
            <a:r>
              <a:rPr lang="en-US" sz="2800" b="1" dirty="0" smtClean="0">
                <a:solidFill>
                  <a:schemeClr val="bg1"/>
                </a:solidFill>
              </a:rPr>
              <a:t>350km from Truckee 7/24/15</a:t>
            </a:r>
            <a:endParaRPr lang="en-US" sz="2800" b="1" dirty="0">
              <a:solidFill>
                <a:schemeClr val="bg1"/>
              </a:solidFill>
            </a:endParaRPr>
          </a:p>
          <a:p>
            <a:r>
              <a:rPr lang="en-US" sz="2800" b="1" dirty="0" err="1">
                <a:solidFill>
                  <a:schemeClr val="bg1"/>
                </a:solidFill>
              </a:rPr>
              <a:t>Morteza</a:t>
            </a:r>
            <a:r>
              <a:rPr lang="en-US" sz="2800" b="1" dirty="0">
                <a:solidFill>
                  <a:schemeClr val="bg1"/>
                </a:solidFill>
              </a:rPr>
              <a:t> Ansari	6/5/15 </a:t>
            </a:r>
            <a:r>
              <a:rPr lang="en-US" sz="2800" b="1" dirty="0" smtClean="0">
                <a:solidFill>
                  <a:schemeClr val="bg1"/>
                </a:solidFill>
              </a:rPr>
              <a:t>381km</a:t>
            </a:r>
            <a:endParaRPr lang="en-US" sz="2800" b="1" dirty="0">
              <a:solidFill>
                <a:schemeClr val="bg1"/>
              </a:solidFill>
            </a:endParaRPr>
          </a:p>
          <a:p>
            <a:r>
              <a:rPr lang="en-US" sz="2800" b="1" dirty="0">
                <a:solidFill>
                  <a:schemeClr val="bg1"/>
                </a:solidFill>
              </a:rPr>
              <a:t>Larry	8/10/15  </a:t>
            </a:r>
            <a:r>
              <a:rPr lang="en-US" sz="2800" b="1" dirty="0" smtClean="0">
                <a:solidFill>
                  <a:schemeClr val="bg1"/>
                </a:solidFill>
              </a:rPr>
              <a:t>458km ASI</a:t>
            </a:r>
            <a:endParaRPr lang="en-US" sz="2800" b="1" dirty="0">
              <a:solidFill>
                <a:schemeClr val="bg1"/>
              </a:solidFill>
            </a:endParaRPr>
          </a:p>
          <a:p>
            <a:r>
              <a:rPr lang="en-US" sz="2800" b="1" dirty="0">
                <a:solidFill>
                  <a:schemeClr val="bg1"/>
                </a:solidFill>
              </a:rPr>
              <a:t>Jim Alton	</a:t>
            </a:r>
            <a:r>
              <a:rPr lang="en-US" sz="2800" b="1" dirty="0" smtClean="0">
                <a:solidFill>
                  <a:schemeClr val="bg1"/>
                </a:solidFill>
              </a:rPr>
              <a:t>8/10</a:t>
            </a:r>
            <a:r>
              <a:rPr lang="en-US" sz="2800" b="1" dirty="0">
                <a:solidFill>
                  <a:schemeClr val="bg1"/>
                </a:solidFill>
              </a:rPr>
              <a:t>/15 </a:t>
            </a:r>
            <a:r>
              <a:rPr lang="en-US" sz="2800" b="1" dirty="0" smtClean="0">
                <a:solidFill>
                  <a:schemeClr val="bg1"/>
                </a:solidFill>
              </a:rPr>
              <a:t>512km </a:t>
            </a:r>
            <a:r>
              <a:rPr lang="en-US" sz="2800" b="1" dirty="0">
                <a:solidFill>
                  <a:schemeClr val="bg1"/>
                </a:solidFill>
              </a:rPr>
              <a:t>KTRK</a:t>
            </a:r>
          </a:p>
          <a:p>
            <a:r>
              <a:rPr lang="en-US" sz="2800" b="1" dirty="0">
                <a:solidFill>
                  <a:schemeClr val="bg1"/>
                </a:solidFill>
              </a:rPr>
              <a:t>Shannon Madsen	6/13/15 </a:t>
            </a:r>
            <a:r>
              <a:rPr lang="en-US" sz="2800" b="1" dirty="0" smtClean="0">
                <a:solidFill>
                  <a:schemeClr val="bg1"/>
                </a:solidFill>
              </a:rPr>
              <a:t>552km </a:t>
            </a:r>
            <a:r>
              <a:rPr lang="en-US" sz="2800" b="1" dirty="0">
                <a:solidFill>
                  <a:schemeClr val="bg1"/>
                </a:solidFill>
              </a:rPr>
              <a:t>KTRK</a:t>
            </a:r>
          </a:p>
          <a:p>
            <a:r>
              <a:rPr lang="en-US" sz="2800" b="1" dirty="0">
                <a:solidFill>
                  <a:schemeClr val="bg1"/>
                </a:solidFill>
              </a:rPr>
              <a:t>Mike Mayo	9/11/2015 </a:t>
            </a:r>
            <a:r>
              <a:rPr lang="en-US" sz="2800" b="1" dirty="0" smtClean="0">
                <a:solidFill>
                  <a:schemeClr val="bg1"/>
                </a:solidFill>
              </a:rPr>
              <a:t>575km  </a:t>
            </a:r>
            <a:r>
              <a:rPr lang="en-US" sz="2800" b="1" dirty="0">
                <a:solidFill>
                  <a:schemeClr val="bg1"/>
                </a:solidFill>
              </a:rPr>
              <a:t>KTRK</a:t>
            </a:r>
          </a:p>
          <a:p>
            <a:r>
              <a:rPr lang="en-US" sz="2800" b="1" dirty="0">
                <a:solidFill>
                  <a:schemeClr val="bg1"/>
                </a:solidFill>
              </a:rPr>
              <a:t>Buzz Graves	8/9/15 </a:t>
            </a:r>
            <a:r>
              <a:rPr lang="en-US" sz="2800" b="1" dirty="0" smtClean="0">
                <a:solidFill>
                  <a:schemeClr val="bg1"/>
                </a:solidFill>
              </a:rPr>
              <a:t>669km  </a:t>
            </a:r>
            <a:r>
              <a:rPr lang="en-US" sz="2800" b="1" dirty="0">
                <a:solidFill>
                  <a:schemeClr val="bg1"/>
                </a:solidFill>
              </a:rPr>
              <a:t>Truckee</a:t>
            </a:r>
          </a:p>
          <a:p>
            <a:r>
              <a:rPr lang="en-US" sz="2800" b="1" dirty="0" err="1">
                <a:solidFill>
                  <a:schemeClr val="bg1"/>
                </a:solidFill>
              </a:rPr>
              <a:t>Ramy</a:t>
            </a:r>
            <a:r>
              <a:rPr lang="en-US" sz="2800" b="1" dirty="0">
                <a:solidFill>
                  <a:schemeClr val="bg1"/>
                </a:solidFill>
              </a:rPr>
              <a:t>	4/5/15 - Minden - 1792km</a:t>
            </a:r>
            <a:endParaRPr lang="en-US" sz="2800" b="1" dirty="0" smtClean="0">
              <a:solidFill>
                <a:schemeClr val="bg1"/>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4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41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41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41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41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41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41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2"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ByronSunset 25Jan09"/>
          <p:cNvPicPr>
            <a:picLocks noChangeAspect="1" noChangeArrowheads="1"/>
          </p:cNvPicPr>
          <p:nvPr/>
        </p:nvPicPr>
        <p:blipFill>
          <a:blip r:embed="rId2"/>
          <a:srcRect/>
          <a:stretch>
            <a:fillRect/>
          </a:stretch>
        </p:blipFill>
        <p:spPr bwMode="auto">
          <a:xfrm>
            <a:off x="561975" y="323850"/>
            <a:ext cx="8124825" cy="6094413"/>
          </a:xfrm>
          <a:prstGeom prst="rect">
            <a:avLst/>
          </a:prstGeom>
          <a:noFill/>
        </p:spPr>
      </p:pic>
      <p:sp>
        <p:nvSpPr>
          <p:cNvPr id="60419" name="Rectangle 3"/>
          <p:cNvSpPr>
            <a:spLocks noChangeArrowheads="1"/>
          </p:cNvSpPr>
          <p:nvPr/>
        </p:nvSpPr>
        <p:spPr bwMode="auto">
          <a:xfrm>
            <a:off x="600075" y="304800"/>
            <a:ext cx="8048625" cy="6096000"/>
          </a:xfrm>
          <a:prstGeom prst="rect">
            <a:avLst/>
          </a:prstGeom>
          <a:solidFill>
            <a:schemeClr val="bg1">
              <a:alpha val="39999"/>
            </a:schemeClr>
          </a:solidFill>
          <a:ln w="88900">
            <a:solidFill>
              <a:srgbClr val="000099"/>
            </a:solidFill>
            <a:miter lim="800000"/>
            <a:headEnd/>
            <a:tailEnd/>
          </a:ln>
          <a:effectLst/>
        </p:spPr>
        <p:txBody>
          <a:bodyPr wrap="none" anchor="ctr"/>
          <a:lstStyle/>
          <a:p>
            <a:endParaRPr lang="en-US"/>
          </a:p>
        </p:txBody>
      </p:sp>
      <p:sp>
        <p:nvSpPr>
          <p:cNvPr id="60420" name="TextBox 6"/>
          <p:cNvSpPr txBox="1">
            <a:spLocks noChangeArrowheads="1"/>
          </p:cNvSpPr>
          <p:nvPr/>
        </p:nvSpPr>
        <p:spPr bwMode="auto">
          <a:xfrm>
            <a:off x="1600200" y="2043113"/>
            <a:ext cx="6074933" cy="523220"/>
          </a:xfrm>
          <a:prstGeom prst="rect">
            <a:avLst/>
          </a:prstGeom>
          <a:noFill/>
          <a:ln w="9525" algn="ctr">
            <a:noFill/>
            <a:miter lim="800000"/>
            <a:headEnd/>
            <a:tailEnd/>
          </a:ln>
          <a:effectLst/>
        </p:spPr>
        <p:txBody>
          <a:bodyPr wrap="none">
            <a:spAutoFit/>
          </a:bodyPr>
          <a:lstStyle/>
          <a:p>
            <a:pPr defTabSz="914400"/>
            <a:r>
              <a:rPr lang="en-US" sz="2800" b="1" dirty="0">
                <a:solidFill>
                  <a:srgbClr val="003366"/>
                </a:solidFill>
              </a:rPr>
              <a:t>Certificate  of  Achievement  </a:t>
            </a:r>
            <a:r>
              <a:rPr lang="en-US" sz="2800" b="1" dirty="0" smtClean="0">
                <a:solidFill>
                  <a:srgbClr val="003366"/>
                </a:solidFill>
              </a:rPr>
              <a:t>2015</a:t>
            </a:r>
            <a:endParaRPr lang="en-US" sz="2800" b="1" dirty="0">
              <a:solidFill>
                <a:srgbClr val="003366"/>
              </a:solidFill>
            </a:endParaRPr>
          </a:p>
        </p:txBody>
      </p:sp>
      <p:sp>
        <p:nvSpPr>
          <p:cNvPr id="60421" name="WordArt 5"/>
          <p:cNvSpPr>
            <a:spLocks noChangeArrowheads="1" noChangeShapeType="1" noTextEdit="1"/>
          </p:cNvSpPr>
          <p:nvPr/>
        </p:nvSpPr>
        <p:spPr bwMode="auto">
          <a:xfrm>
            <a:off x="866775" y="1450975"/>
            <a:ext cx="7667625" cy="495300"/>
          </a:xfrm>
          <a:prstGeom prst="rect">
            <a:avLst/>
          </a:prstGeom>
        </p:spPr>
        <p:txBody>
          <a:bodyPr spcFirstLastPara="1" wrap="none" fromWordArt="1">
            <a:prstTxWarp prst="textArchUp">
              <a:avLst>
                <a:gd name="adj" fmla="val 10800000"/>
              </a:avLst>
            </a:prstTxWarp>
          </a:bodyPr>
          <a:lstStyle/>
          <a:p>
            <a:pPr algn="ctr"/>
            <a:r>
              <a:rPr lang="en-US" sz="2800" b="1" kern="10">
                <a:ln w="9525">
                  <a:solidFill>
                    <a:srgbClr val="000099"/>
                  </a:solidFill>
                  <a:round/>
                  <a:headEnd/>
                  <a:tailEnd/>
                </a:ln>
                <a:solidFill>
                  <a:srgbClr val="003399"/>
                </a:solidFill>
                <a:latin typeface="Arial Black"/>
              </a:rPr>
              <a:t>Northern California Soaring Association</a:t>
            </a:r>
          </a:p>
        </p:txBody>
      </p:sp>
      <p:sp>
        <p:nvSpPr>
          <p:cNvPr id="14338" name="Rectangle 2"/>
          <p:cNvSpPr>
            <a:spLocks noChangeArrowheads="1"/>
          </p:cNvSpPr>
          <p:nvPr/>
        </p:nvSpPr>
        <p:spPr bwMode="auto">
          <a:xfrm>
            <a:off x="600075" y="3505200"/>
            <a:ext cx="8229600" cy="1143000"/>
          </a:xfrm>
          <a:prstGeom prst="rect">
            <a:avLst/>
          </a:prstGeom>
          <a:noFill/>
          <a:ln w="9525" cap="flat" cmpd="sng" algn="ctr">
            <a:noFill/>
            <a:prstDash val="solid"/>
            <a:miter lim="800000"/>
            <a:headEnd/>
            <a:tailEnd/>
          </a:ln>
          <a:effectLst/>
        </p:spPr>
        <p:txBody>
          <a:bodyPr anchor="ctr"/>
          <a:lstStyle/>
          <a:p>
            <a:pPr algn="ctr"/>
            <a:r>
              <a:rPr lang="en-US" sz="3200" b="1" dirty="0">
                <a:solidFill>
                  <a:srgbClr val="003366"/>
                </a:solidFill>
                <a:effectLst>
                  <a:outerShdw blurRad="38100" dist="38100" dir="2700000" algn="tl">
                    <a:srgbClr val="C0C0C0"/>
                  </a:outerShdw>
                </a:effectLst>
              </a:rPr>
              <a:t>LONGEST DISTANCE </a:t>
            </a:r>
            <a:r>
              <a:rPr lang="en-US" sz="3200" b="1" dirty="0" smtClean="0">
                <a:solidFill>
                  <a:srgbClr val="003366"/>
                </a:solidFill>
                <a:effectLst>
                  <a:outerShdw blurRad="38100" dist="38100" dir="2700000" algn="tl">
                    <a:srgbClr val="C0C0C0"/>
                  </a:outerShdw>
                </a:effectLst>
              </a:rPr>
              <a:t>FLIGHT</a:t>
            </a:r>
            <a:r>
              <a:rPr lang="en-US" sz="3200" b="1" dirty="0">
                <a:solidFill>
                  <a:srgbClr val="003366"/>
                </a:solidFill>
                <a:effectLst>
                  <a:outerShdw blurRad="38100" dist="38100" dir="2700000" algn="tl">
                    <a:srgbClr val="C0C0C0"/>
                  </a:outerShdw>
                </a:effectLst>
              </a:rPr>
              <a:t/>
            </a:r>
            <a:br>
              <a:rPr lang="en-US" sz="3200" b="1" dirty="0">
                <a:solidFill>
                  <a:srgbClr val="003366"/>
                </a:solidFill>
                <a:effectLst>
                  <a:outerShdw blurRad="38100" dist="38100" dir="2700000" algn="tl">
                    <a:srgbClr val="C0C0C0"/>
                  </a:outerShdw>
                </a:effectLst>
              </a:rPr>
            </a:br>
            <a:r>
              <a:rPr lang="en-US" sz="3200" b="1" dirty="0">
                <a:solidFill>
                  <a:srgbClr val="003366"/>
                </a:solidFill>
                <a:effectLst>
                  <a:outerShdw blurRad="38100" dist="38100" dir="2700000" algn="tl">
                    <a:srgbClr val="C0C0C0"/>
                  </a:outerShdw>
                </a:effectLst>
              </a:rPr>
              <a:t>STANDARD CLASS</a:t>
            </a:r>
            <a:br>
              <a:rPr lang="en-US" sz="3200" b="1" dirty="0">
                <a:solidFill>
                  <a:srgbClr val="003366"/>
                </a:solidFill>
                <a:effectLst>
                  <a:outerShdw blurRad="38100" dist="38100" dir="2700000" algn="tl">
                    <a:srgbClr val="C0C0C0"/>
                  </a:outerShdw>
                </a:effectLst>
              </a:rPr>
            </a:br>
            <a:r>
              <a:rPr lang="en-US" sz="3200" b="1" dirty="0">
                <a:solidFill>
                  <a:srgbClr val="003366"/>
                </a:solidFill>
                <a:effectLst>
                  <a:outerShdw blurRad="38100" dist="38100" dir="2700000" algn="tl">
                    <a:srgbClr val="C0C0C0"/>
                  </a:outerShdw>
                </a:effectLst>
              </a:rPr>
              <a:t/>
            </a:r>
            <a:br>
              <a:rPr lang="en-US" sz="3200" b="1" dirty="0">
                <a:solidFill>
                  <a:srgbClr val="003366"/>
                </a:solidFill>
                <a:effectLst>
                  <a:outerShdw blurRad="38100" dist="38100" dir="2700000" algn="tl">
                    <a:srgbClr val="C0C0C0"/>
                  </a:outerShdw>
                </a:effectLst>
              </a:rPr>
            </a:br>
            <a:r>
              <a:rPr lang="en-US" sz="3200" b="1" dirty="0" smtClean="0">
                <a:solidFill>
                  <a:srgbClr val="003366"/>
                </a:solidFill>
                <a:effectLst>
                  <a:outerShdw blurRad="38100" dist="38100" dir="2700000" algn="tl">
                    <a:srgbClr val="C0C0C0"/>
                  </a:outerShdw>
                </a:effectLst>
              </a:rPr>
              <a:t>Willy Snow 350 km</a:t>
            </a:r>
            <a:endParaRPr lang="en-US" sz="3200" b="1" dirty="0">
              <a:solidFill>
                <a:srgbClr val="003366"/>
              </a:solidFill>
              <a:effectLst>
                <a:outerShdw blurRad="38100" dist="38100" dir="2700000" algn="tl">
                  <a:srgbClr val="C0C0C0"/>
                </a:outerShdw>
              </a:effectLst>
            </a:endParaRPr>
          </a:p>
        </p:txBody>
      </p:sp>
    </p:spTree>
    <p:extLst>
      <p:ext uri="{BB962C8B-B14F-4D97-AF65-F5344CB8AC3E}">
        <p14:creationId xmlns:p14="http://schemas.microsoft.com/office/powerpoint/2010/main" val="1776704974"/>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ByronSunset 25Jan09"/>
          <p:cNvPicPr>
            <a:picLocks noChangeAspect="1" noChangeArrowheads="1"/>
          </p:cNvPicPr>
          <p:nvPr/>
        </p:nvPicPr>
        <p:blipFill>
          <a:blip r:embed="rId2"/>
          <a:srcRect/>
          <a:stretch>
            <a:fillRect/>
          </a:stretch>
        </p:blipFill>
        <p:spPr bwMode="auto">
          <a:xfrm>
            <a:off x="561975" y="323850"/>
            <a:ext cx="8124825" cy="6094413"/>
          </a:xfrm>
          <a:prstGeom prst="rect">
            <a:avLst/>
          </a:prstGeom>
          <a:noFill/>
        </p:spPr>
      </p:pic>
      <p:sp>
        <p:nvSpPr>
          <p:cNvPr id="62467" name="Rectangle 3"/>
          <p:cNvSpPr>
            <a:spLocks noChangeArrowheads="1"/>
          </p:cNvSpPr>
          <p:nvPr/>
        </p:nvSpPr>
        <p:spPr bwMode="auto">
          <a:xfrm>
            <a:off x="600075" y="304800"/>
            <a:ext cx="8048625" cy="6096000"/>
          </a:xfrm>
          <a:prstGeom prst="rect">
            <a:avLst/>
          </a:prstGeom>
          <a:solidFill>
            <a:schemeClr val="bg1">
              <a:alpha val="39999"/>
            </a:schemeClr>
          </a:solidFill>
          <a:ln w="88900">
            <a:solidFill>
              <a:srgbClr val="000099"/>
            </a:solidFill>
            <a:miter lim="800000"/>
            <a:headEnd/>
            <a:tailEnd/>
          </a:ln>
          <a:effectLst/>
        </p:spPr>
        <p:txBody>
          <a:bodyPr wrap="none" anchor="ctr"/>
          <a:lstStyle/>
          <a:p>
            <a:endParaRPr lang="en-US"/>
          </a:p>
        </p:txBody>
      </p:sp>
      <p:sp>
        <p:nvSpPr>
          <p:cNvPr id="62468" name="TextBox 6"/>
          <p:cNvSpPr txBox="1">
            <a:spLocks noChangeArrowheads="1"/>
          </p:cNvSpPr>
          <p:nvPr/>
        </p:nvSpPr>
        <p:spPr bwMode="auto">
          <a:xfrm>
            <a:off x="1600200" y="2043113"/>
            <a:ext cx="6074933" cy="523220"/>
          </a:xfrm>
          <a:prstGeom prst="rect">
            <a:avLst/>
          </a:prstGeom>
          <a:noFill/>
          <a:ln w="9525" algn="ctr">
            <a:noFill/>
            <a:miter lim="800000"/>
            <a:headEnd/>
            <a:tailEnd/>
          </a:ln>
          <a:effectLst/>
        </p:spPr>
        <p:txBody>
          <a:bodyPr wrap="none">
            <a:spAutoFit/>
          </a:bodyPr>
          <a:lstStyle/>
          <a:p>
            <a:pPr defTabSz="914400"/>
            <a:r>
              <a:rPr lang="en-US" sz="2800" b="1" dirty="0">
                <a:solidFill>
                  <a:srgbClr val="003366"/>
                </a:solidFill>
              </a:rPr>
              <a:t>Certificate  of  Achievement  </a:t>
            </a:r>
            <a:r>
              <a:rPr lang="en-US" sz="2800" b="1" dirty="0" smtClean="0">
                <a:solidFill>
                  <a:srgbClr val="003366"/>
                </a:solidFill>
              </a:rPr>
              <a:t>2015</a:t>
            </a:r>
            <a:endParaRPr lang="en-US" sz="2800" b="1" dirty="0">
              <a:solidFill>
                <a:srgbClr val="003366"/>
              </a:solidFill>
            </a:endParaRPr>
          </a:p>
        </p:txBody>
      </p:sp>
      <p:sp>
        <p:nvSpPr>
          <p:cNvPr id="62469" name="WordArt 5"/>
          <p:cNvSpPr>
            <a:spLocks noChangeArrowheads="1" noChangeShapeType="1" noTextEdit="1"/>
          </p:cNvSpPr>
          <p:nvPr/>
        </p:nvSpPr>
        <p:spPr bwMode="auto">
          <a:xfrm>
            <a:off x="866775" y="1450975"/>
            <a:ext cx="7667625" cy="495300"/>
          </a:xfrm>
          <a:prstGeom prst="rect">
            <a:avLst/>
          </a:prstGeom>
        </p:spPr>
        <p:txBody>
          <a:bodyPr spcFirstLastPara="1" wrap="none" fromWordArt="1">
            <a:prstTxWarp prst="textArchUp">
              <a:avLst>
                <a:gd name="adj" fmla="val 10800000"/>
              </a:avLst>
            </a:prstTxWarp>
          </a:bodyPr>
          <a:lstStyle/>
          <a:p>
            <a:pPr algn="ctr"/>
            <a:r>
              <a:rPr lang="en-US" sz="2800" b="1" kern="10">
                <a:ln w="9525">
                  <a:solidFill>
                    <a:srgbClr val="000099"/>
                  </a:solidFill>
                  <a:round/>
                  <a:headEnd/>
                  <a:tailEnd/>
                </a:ln>
                <a:solidFill>
                  <a:srgbClr val="003399"/>
                </a:solidFill>
                <a:latin typeface="Arial Black"/>
              </a:rPr>
              <a:t>Northern California Soaring Association</a:t>
            </a:r>
          </a:p>
        </p:txBody>
      </p:sp>
      <p:sp>
        <p:nvSpPr>
          <p:cNvPr id="14338" name="Rectangle 2"/>
          <p:cNvSpPr>
            <a:spLocks noChangeArrowheads="1"/>
          </p:cNvSpPr>
          <p:nvPr/>
        </p:nvSpPr>
        <p:spPr bwMode="auto">
          <a:xfrm>
            <a:off x="685800" y="3429000"/>
            <a:ext cx="8229600" cy="1143000"/>
          </a:xfrm>
          <a:prstGeom prst="rect">
            <a:avLst/>
          </a:prstGeom>
          <a:noFill/>
          <a:ln w="9525" cap="flat" cmpd="sng" algn="ctr">
            <a:noFill/>
            <a:prstDash val="solid"/>
            <a:miter lim="800000"/>
            <a:headEnd/>
            <a:tailEnd/>
          </a:ln>
          <a:effectLst/>
        </p:spPr>
        <p:txBody>
          <a:bodyPr anchor="ctr"/>
          <a:lstStyle/>
          <a:p>
            <a:pPr algn="ctr"/>
            <a:r>
              <a:rPr lang="en-US" sz="3200" b="1" dirty="0">
                <a:solidFill>
                  <a:srgbClr val="003366"/>
                </a:solidFill>
                <a:effectLst>
                  <a:outerShdw blurRad="38100" dist="38100" dir="2700000" algn="tl">
                    <a:srgbClr val="C0C0C0"/>
                  </a:outerShdw>
                </a:effectLst>
              </a:rPr>
              <a:t>LONGEST DISTANCE </a:t>
            </a:r>
            <a:r>
              <a:rPr lang="en-US" sz="3200" b="1" dirty="0" smtClean="0">
                <a:solidFill>
                  <a:srgbClr val="003366"/>
                </a:solidFill>
                <a:effectLst>
                  <a:outerShdw blurRad="38100" dist="38100" dir="2700000" algn="tl">
                    <a:srgbClr val="C0C0C0"/>
                  </a:outerShdw>
                </a:effectLst>
              </a:rPr>
              <a:t>FLIGHT</a:t>
            </a:r>
            <a:r>
              <a:rPr lang="en-US" sz="3200" b="1" dirty="0">
                <a:solidFill>
                  <a:srgbClr val="003366"/>
                </a:solidFill>
                <a:effectLst>
                  <a:outerShdw blurRad="38100" dist="38100" dir="2700000" algn="tl">
                    <a:srgbClr val="C0C0C0"/>
                  </a:outerShdw>
                </a:effectLst>
              </a:rPr>
              <a:t/>
            </a:r>
            <a:br>
              <a:rPr lang="en-US" sz="3200" b="1" dirty="0">
                <a:solidFill>
                  <a:srgbClr val="003366"/>
                </a:solidFill>
                <a:effectLst>
                  <a:outerShdw blurRad="38100" dist="38100" dir="2700000" algn="tl">
                    <a:srgbClr val="C0C0C0"/>
                  </a:outerShdw>
                </a:effectLst>
              </a:rPr>
            </a:br>
            <a:r>
              <a:rPr lang="en-US" sz="3200" b="1" dirty="0">
                <a:solidFill>
                  <a:srgbClr val="003366"/>
                </a:solidFill>
                <a:effectLst>
                  <a:outerShdw blurRad="38100" dist="38100" dir="2700000" algn="tl">
                    <a:srgbClr val="C0C0C0"/>
                  </a:outerShdw>
                </a:effectLst>
              </a:rPr>
              <a:t>ADVANCED CLASS</a:t>
            </a:r>
            <a:br>
              <a:rPr lang="en-US" sz="3200" b="1" dirty="0">
                <a:solidFill>
                  <a:srgbClr val="003366"/>
                </a:solidFill>
                <a:effectLst>
                  <a:outerShdw blurRad="38100" dist="38100" dir="2700000" algn="tl">
                    <a:srgbClr val="C0C0C0"/>
                  </a:outerShdw>
                </a:effectLst>
              </a:rPr>
            </a:br>
            <a:r>
              <a:rPr lang="en-US" sz="3200" b="1" dirty="0">
                <a:solidFill>
                  <a:srgbClr val="003366"/>
                </a:solidFill>
                <a:effectLst>
                  <a:outerShdw blurRad="38100" dist="38100" dir="2700000" algn="tl">
                    <a:srgbClr val="C0C0C0"/>
                  </a:outerShdw>
                </a:effectLst>
              </a:rPr>
              <a:t/>
            </a:r>
            <a:br>
              <a:rPr lang="en-US" sz="3200" b="1" dirty="0">
                <a:solidFill>
                  <a:srgbClr val="003366"/>
                </a:solidFill>
                <a:effectLst>
                  <a:outerShdw blurRad="38100" dist="38100" dir="2700000" algn="tl">
                    <a:srgbClr val="C0C0C0"/>
                  </a:outerShdw>
                </a:effectLst>
              </a:rPr>
            </a:br>
            <a:r>
              <a:rPr lang="en-US" sz="3200" b="1" dirty="0" err="1">
                <a:solidFill>
                  <a:srgbClr val="003366"/>
                </a:solidFill>
                <a:effectLst>
                  <a:outerShdw blurRad="38100" dist="38100" dir="2700000" algn="tl">
                    <a:srgbClr val="C0C0C0"/>
                  </a:outerShdw>
                </a:effectLst>
              </a:rPr>
              <a:t>Ramy</a:t>
            </a:r>
            <a:r>
              <a:rPr lang="en-US" sz="3200" b="1" dirty="0">
                <a:solidFill>
                  <a:srgbClr val="003366"/>
                </a:solidFill>
                <a:effectLst>
                  <a:outerShdw blurRad="38100" dist="38100" dir="2700000" algn="tl">
                    <a:srgbClr val="C0C0C0"/>
                  </a:outerShdw>
                </a:effectLst>
              </a:rPr>
              <a:t> </a:t>
            </a:r>
            <a:r>
              <a:rPr lang="en-US" sz="3200" b="1" dirty="0" err="1">
                <a:solidFill>
                  <a:srgbClr val="003366"/>
                </a:solidFill>
                <a:effectLst>
                  <a:outerShdw blurRad="38100" dist="38100" dir="2700000" algn="tl">
                    <a:srgbClr val="C0C0C0"/>
                  </a:outerShdw>
                </a:effectLst>
              </a:rPr>
              <a:t>Yanetz</a:t>
            </a:r>
            <a:r>
              <a:rPr lang="en-US" sz="3200" b="1" dirty="0">
                <a:solidFill>
                  <a:srgbClr val="003366"/>
                </a:solidFill>
                <a:effectLst>
                  <a:outerShdw blurRad="38100" dist="38100" dir="2700000" algn="tl">
                    <a:srgbClr val="C0C0C0"/>
                  </a:outerShdw>
                </a:effectLst>
              </a:rPr>
              <a:t>   </a:t>
            </a:r>
            <a:r>
              <a:rPr lang="en-US" sz="3200" b="1" dirty="0" smtClean="0">
                <a:solidFill>
                  <a:srgbClr val="003366"/>
                </a:solidFill>
                <a:effectLst>
                  <a:outerShdw blurRad="38100" dist="38100" dir="2700000" algn="tl">
                    <a:srgbClr val="C0C0C0"/>
                  </a:outerShdw>
                </a:effectLst>
              </a:rPr>
              <a:t>1792 km</a:t>
            </a:r>
            <a:endParaRPr lang="en-US" sz="3200" b="1" dirty="0">
              <a:solidFill>
                <a:srgbClr val="003366"/>
              </a:solidFill>
              <a:effectLst>
                <a:outerShdw blurRad="38100" dist="38100" dir="2700000" algn="tl">
                  <a:srgbClr val="C0C0C0"/>
                </a:outerShdw>
              </a:effectLst>
            </a:endParaRPr>
          </a:p>
        </p:txBody>
      </p:sp>
    </p:spTree>
    <p:extLst>
      <p:ext uri="{BB962C8B-B14F-4D97-AF65-F5344CB8AC3E}">
        <p14:creationId xmlns:p14="http://schemas.microsoft.com/office/powerpoint/2010/main" val="542929090"/>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idx="4294967295"/>
          </p:nvPr>
        </p:nvSpPr>
        <p:spPr bwMode="auto">
          <a:xfrm>
            <a:off x="457200" y="274638"/>
            <a:ext cx="8229600" cy="1143000"/>
          </a:xfrm>
          <a:prstGeom prst="rect">
            <a:avLst/>
          </a:prstGeom>
          <a:noFill/>
          <a:ln cap="flat" algn="ctr">
            <a:miter lim="800000"/>
            <a:headEnd/>
            <a:tailEnd/>
          </a:ln>
        </p:spPr>
        <p:txBody>
          <a:bodyPr anchor="ctr"/>
          <a:lstStyle/>
          <a:p>
            <a:r>
              <a:rPr lang="en-US" sz="4000" b="1" dirty="0">
                <a:solidFill>
                  <a:srgbClr val="FFFF00"/>
                </a:solidFill>
                <a:effectLst>
                  <a:outerShdw blurRad="38100" dist="38100" dir="2700000" algn="tl">
                    <a:srgbClr val="C0C0C0"/>
                  </a:outerShdw>
                </a:effectLst>
              </a:rPr>
              <a:t>HIGHEST ALTITUDE ACHIEVED FROM BYRON:</a:t>
            </a:r>
          </a:p>
        </p:txBody>
      </p:sp>
      <p:sp>
        <p:nvSpPr>
          <p:cNvPr id="17412" name="Rectangle 4"/>
          <p:cNvSpPr>
            <a:spLocks noGrp="1" noChangeArrowheads="1"/>
          </p:cNvSpPr>
          <p:nvPr>
            <p:ph type="body" sz="half" idx="4294967295"/>
          </p:nvPr>
        </p:nvSpPr>
        <p:spPr bwMode="auto">
          <a:xfrm>
            <a:off x="1828800" y="1676400"/>
            <a:ext cx="5562600" cy="2895600"/>
          </a:xfrm>
          <a:prstGeom prst="rect">
            <a:avLst/>
          </a:prstGeom>
          <a:noFill/>
          <a:ln>
            <a:miter lim="800000"/>
            <a:headEnd/>
            <a:tailEnd/>
          </a:ln>
        </p:spPr>
        <p:txBody>
          <a:bodyPr/>
          <a:lstStyle/>
          <a:p>
            <a:pPr>
              <a:buNone/>
            </a:pPr>
            <a:r>
              <a:rPr lang="en-US" sz="2800" b="1" kern="1200" dirty="0" smtClean="0">
                <a:solidFill>
                  <a:schemeClr val="bg1"/>
                </a:solidFill>
                <a:latin typeface="Arial" charset="0"/>
                <a:ea typeface="ＭＳ Ｐゴシック" pitchFamily="-111" charset="-128"/>
              </a:rPr>
              <a:t>Tom </a:t>
            </a:r>
            <a:r>
              <a:rPr lang="en-US" sz="2800" b="1" kern="1200" dirty="0" err="1" smtClean="0">
                <a:solidFill>
                  <a:schemeClr val="bg1"/>
                </a:solidFill>
                <a:latin typeface="Arial" charset="0"/>
                <a:ea typeface="ＭＳ Ｐゴシック" pitchFamily="-111" charset="-128"/>
              </a:rPr>
              <a:t>Anklam</a:t>
            </a:r>
            <a:r>
              <a:rPr lang="en-US" sz="2800" b="1" kern="1200" dirty="0" smtClean="0">
                <a:solidFill>
                  <a:schemeClr val="bg1"/>
                </a:solidFill>
                <a:latin typeface="Arial" charset="0"/>
                <a:ea typeface="ＭＳ Ｐゴシック" pitchFamily="-111" charset="-128"/>
              </a:rPr>
              <a:t> 10,300 4/4/15</a:t>
            </a:r>
          </a:p>
          <a:p>
            <a:pPr>
              <a:buNone/>
            </a:pPr>
            <a:r>
              <a:rPr lang="en-US" sz="2800" b="1" kern="1200" dirty="0" err="1" smtClean="0">
                <a:solidFill>
                  <a:schemeClr val="bg1"/>
                </a:solidFill>
                <a:latin typeface="Arial" charset="0"/>
                <a:ea typeface="ＭＳ Ｐゴシック" pitchFamily="-111" charset="-128"/>
              </a:rPr>
              <a:t>Marton</a:t>
            </a:r>
            <a:r>
              <a:rPr lang="en-US" sz="2800" b="1" kern="1200" dirty="0" smtClean="0">
                <a:solidFill>
                  <a:schemeClr val="bg1"/>
                </a:solidFill>
                <a:latin typeface="Arial" charset="0"/>
                <a:ea typeface="ＭＳ Ｐゴシック" pitchFamily="-111" charset="-128"/>
              </a:rPr>
              <a:t> KS   10,700 3/15/15</a:t>
            </a:r>
          </a:p>
          <a:p>
            <a:pPr>
              <a:buNone/>
            </a:pPr>
            <a:r>
              <a:rPr lang="en-US" sz="2800" b="1" kern="1200" dirty="0" err="1" smtClean="0">
                <a:solidFill>
                  <a:schemeClr val="bg1"/>
                </a:solidFill>
                <a:latin typeface="Arial" charset="0"/>
                <a:ea typeface="ＭＳ Ｐゴシック" pitchFamily="-111" charset="-128"/>
              </a:rPr>
              <a:t>Ramy</a:t>
            </a:r>
            <a:r>
              <a:rPr lang="en-US" sz="2800" b="1" kern="1200" dirty="0" smtClean="0">
                <a:solidFill>
                  <a:schemeClr val="bg1"/>
                </a:solidFill>
                <a:latin typeface="Arial" charset="0"/>
                <a:ea typeface="ＭＳ Ｐゴシック" pitchFamily="-111" charset="-128"/>
              </a:rPr>
              <a:t> </a:t>
            </a:r>
            <a:r>
              <a:rPr lang="en-US" sz="2800" b="1" kern="1200" dirty="0" err="1" smtClean="0">
                <a:solidFill>
                  <a:schemeClr val="bg1"/>
                </a:solidFill>
                <a:latin typeface="Arial" charset="0"/>
                <a:ea typeface="ＭＳ Ｐゴシック" pitchFamily="-111" charset="-128"/>
              </a:rPr>
              <a:t>Yantez</a:t>
            </a:r>
            <a:r>
              <a:rPr lang="en-US" sz="2800" b="1" kern="1200" dirty="0" smtClean="0">
                <a:solidFill>
                  <a:schemeClr val="bg1"/>
                </a:solidFill>
                <a:latin typeface="Arial" charset="0"/>
                <a:ea typeface="ＭＳ Ｐゴシック" pitchFamily="-111" charset="-128"/>
              </a:rPr>
              <a:t> 17,999 3/15/15</a:t>
            </a:r>
          </a:p>
          <a:p>
            <a:pPr>
              <a:buNone/>
            </a:pPr>
            <a:endParaRPr lang="en-US" sz="2800" b="1" kern="1200" dirty="0" smtClean="0">
              <a:solidFill>
                <a:schemeClr val="bg1"/>
              </a:solidFill>
              <a:latin typeface="Arial" charset="0"/>
              <a:ea typeface="ＭＳ Ｐゴシック" pitchFamily="-111" charset="-128"/>
            </a:endParaRPr>
          </a:p>
        </p:txBody>
      </p:sp>
      <p:sp>
        <p:nvSpPr>
          <p:cNvPr id="17411" name="Rectangle 3"/>
          <p:cNvSpPr>
            <a:spLocks noChangeArrowheads="1"/>
          </p:cNvSpPr>
          <p:nvPr/>
        </p:nvSpPr>
        <p:spPr bwMode="auto">
          <a:xfrm>
            <a:off x="4724400" y="1524000"/>
            <a:ext cx="4267200" cy="4267200"/>
          </a:xfrm>
          <a:prstGeom prst="rect">
            <a:avLst/>
          </a:prstGeom>
          <a:noFill/>
          <a:ln w="9525">
            <a:noFill/>
            <a:miter lim="800000"/>
            <a:headEnd/>
            <a:tailEnd/>
          </a:ln>
        </p:spPr>
        <p:txBody>
          <a:bodyPr/>
          <a:lstStyle/>
          <a:p>
            <a:pPr marL="342900" indent="-342900" eaLnBrk="1" hangingPunct="1">
              <a:spcBef>
                <a:spcPct val="20000"/>
              </a:spcBef>
              <a:buFontTx/>
              <a:buChar char="•"/>
            </a:pPr>
            <a:endParaRPr lang="en-US" sz="2800" b="1" dirty="0">
              <a:solidFill>
                <a:schemeClr val="bg1"/>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4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41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idx="4294967295"/>
          </p:nvPr>
        </p:nvSpPr>
        <p:spPr bwMode="auto">
          <a:xfrm>
            <a:off x="457200" y="274638"/>
            <a:ext cx="8229600" cy="1143000"/>
          </a:xfrm>
          <a:prstGeom prst="rect">
            <a:avLst/>
          </a:prstGeom>
          <a:noFill/>
          <a:ln cap="flat" algn="ctr">
            <a:miter lim="800000"/>
            <a:headEnd/>
            <a:tailEnd/>
          </a:ln>
        </p:spPr>
        <p:txBody>
          <a:bodyPr anchor="ctr"/>
          <a:lstStyle/>
          <a:p>
            <a:r>
              <a:rPr lang="en-US" sz="4000" b="1">
                <a:solidFill>
                  <a:srgbClr val="FFFF00"/>
                </a:solidFill>
                <a:effectLst>
                  <a:outerShdw blurRad="38100" dist="38100" dir="2700000" algn="tl">
                    <a:srgbClr val="C0C0C0"/>
                  </a:outerShdw>
                </a:effectLst>
              </a:rPr>
              <a:t>HIGHEST ALTITUDE ACHIEVED ANYWHERE:</a:t>
            </a:r>
          </a:p>
        </p:txBody>
      </p:sp>
      <p:sp>
        <p:nvSpPr>
          <p:cNvPr id="2" name="Rectangle 4"/>
          <p:cNvSpPr>
            <a:spLocks noChangeArrowheads="1"/>
          </p:cNvSpPr>
          <p:nvPr/>
        </p:nvSpPr>
        <p:spPr bwMode="auto">
          <a:xfrm>
            <a:off x="457200" y="1828800"/>
            <a:ext cx="7086600" cy="3886200"/>
          </a:xfrm>
          <a:prstGeom prst="rect">
            <a:avLst/>
          </a:prstGeom>
          <a:noFill/>
          <a:ln w="9525">
            <a:noFill/>
            <a:miter lim="800000"/>
            <a:headEnd/>
            <a:tailEnd/>
          </a:ln>
        </p:spPr>
        <p:txBody>
          <a:bodyPr/>
          <a:lstStyle/>
          <a:p>
            <a:pPr marL="342900" indent="-342900" eaLnBrk="1" hangingPunct="1">
              <a:spcBef>
                <a:spcPct val="20000"/>
              </a:spcBef>
            </a:pPr>
            <a:r>
              <a:rPr lang="en-US" sz="2800" b="1" dirty="0" smtClean="0">
                <a:solidFill>
                  <a:schemeClr val="bg1"/>
                </a:solidFill>
              </a:rPr>
              <a:t>Tom </a:t>
            </a:r>
            <a:r>
              <a:rPr lang="en-US" sz="2800" b="1" dirty="0" err="1" smtClean="0">
                <a:solidFill>
                  <a:schemeClr val="bg1"/>
                </a:solidFill>
              </a:rPr>
              <a:t>Anklam</a:t>
            </a:r>
            <a:r>
              <a:rPr lang="en-US" sz="2800" b="1" dirty="0" smtClean="0">
                <a:solidFill>
                  <a:schemeClr val="bg1"/>
                </a:solidFill>
              </a:rPr>
              <a:t>  14,000 ASI  8/21/15</a:t>
            </a:r>
          </a:p>
          <a:p>
            <a:pPr marL="342900" indent="-342900" eaLnBrk="1" hangingPunct="1">
              <a:spcBef>
                <a:spcPct val="20000"/>
              </a:spcBef>
            </a:pPr>
            <a:r>
              <a:rPr lang="en-US" sz="2800" b="1" dirty="0" smtClean="0">
                <a:solidFill>
                  <a:schemeClr val="bg1"/>
                </a:solidFill>
              </a:rPr>
              <a:t>Larry Suter 17,999 Sierra, several</a:t>
            </a:r>
          </a:p>
          <a:p>
            <a:pPr marL="342900" indent="-342900" eaLnBrk="1" hangingPunct="1">
              <a:spcBef>
                <a:spcPct val="20000"/>
              </a:spcBef>
            </a:pPr>
            <a:r>
              <a:rPr lang="en-US" sz="2800" b="1" dirty="0" err="1" smtClean="0">
                <a:solidFill>
                  <a:schemeClr val="bg1"/>
                </a:solidFill>
              </a:rPr>
              <a:t>Ramy</a:t>
            </a:r>
            <a:r>
              <a:rPr lang="en-US" sz="2800" b="1" dirty="0" smtClean="0">
                <a:solidFill>
                  <a:schemeClr val="bg1"/>
                </a:solidFill>
              </a:rPr>
              <a:t> </a:t>
            </a:r>
            <a:r>
              <a:rPr lang="en-US" sz="2800" b="1" dirty="0" err="1" smtClean="0">
                <a:solidFill>
                  <a:schemeClr val="bg1"/>
                </a:solidFill>
              </a:rPr>
              <a:t>Yantez</a:t>
            </a:r>
            <a:r>
              <a:rPr lang="en-US" sz="2800" b="1" dirty="0" smtClean="0">
                <a:solidFill>
                  <a:schemeClr val="bg1"/>
                </a:solidFill>
              </a:rPr>
              <a:t> 17,999 Sierra and Byron</a:t>
            </a:r>
          </a:p>
          <a:p>
            <a:pPr marL="342900" indent="-342900" eaLnBrk="1" hangingPunct="1">
              <a:spcBef>
                <a:spcPct val="20000"/>
              </a:spcBef>
            </a:pPr>
            <a:endParaRPr lang="en-US" sz="2800" b="1" dirty="0" smtClean="0">
              <a:solidFill>
                <a:schemeClr val="bg1"/>
              </a:solidFill>
            </a:endParaRPr>
          </a:p>
          <a:p>
            <a:pPr marL="342900" indent="-342900" eaLnBrk="1" hangingPunct="1">
              <a:spcBef>
                <a:spcPct val="20000"/>
              </a:spcBef>
            </a:pPr>
            <a:endParaRPr lang="en-US" sz="2800" b="1" dirty="0" smtClean="0">
              <a:solidFill>
                <a:schemeClr val="bg1"/>
              </a:solidFill>
            </a:endParaRPr>
          </a:p>
        </p:txBody>
      </p:sp>
      <p:sp>
        <p:nvSpPr>
          <p:cNvPr id="6" name="Rectangle 4"/>
          <p:cNvSpPr>
            <a:spLocks noChangeArrowheads="1"/>
          </p:cNvSpPr>
          <p:nvPr/>
        </p:nvSpPr>
        <p:spPr bwMode="auto">
          <a:xfrm>
            <a:off x="304800" y="1981200"/>
            <a:ext cx="4876800" cy="3810000"/>
          </a:xfrm>
          <a:prstGeom prst="rect">
            <a:avLst/>
          </a:prstGeom>
          <a:noFill/>
          <a:ln w="9525">
            <a:noFill/>
            <a:miter lim="800000"/>
            <a:headEnd/>
            <a:tailEnd/>
          </a:ln>
        </p:spPr>
        <p:txBody>
          <a:bodyPr/>
          <a:lstStyle/>
          <a:p>
            <a:pPr marL="342900" indent="-342900" eaLnBrk="1" hangingPunct="1">
              <a:spcBef>
                <a:spcPct val="20000"/>
              </a:spcBef>
              <a:buFontTx/>
              <a:buChar char="•"/>
            </a:pPr>
            <a:endParaRPr lang="en-US" sz="4400" b="1" dirty="0" smtClean="0">
              <a:solidFill>
                <a:schemeClr val="bg1"/>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0" end="0"/>
                                            </p:txEl>
                                          </p:spTgt>
                                        </p:tgtEl>
                                        <p:attrNameLst>
                                          <p:attrName>ppt_c</p:attrName>
                                        </p:attrNameLst>
                                      </p:cBhvr>
                                      <p:to>
                                        <a:schemeClr val="bg1"/>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1" end="1"/>
                                            </p:txEl>
                                          </p:spTgt>
                                        </p:tgtEl>
                                        <p:attrNameLst>
                                          <p:attrName>ppt_c</p:attrName>
                                        </p:attrNameLst>
                                      </p:cBhvr>
                                      <p:to>
                                        <a:schemeClr val="bg1"/>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2" end="2"/>
                                            </p:txEl>
                                          </p:spTgt>
                                        </p:tgtEl>
                                        <p:attrNameLst>
                                          <p:attrName>ppt_c</p:attrName>
                                        </p:attrNameLst>
                                      </p:cBhvr>
                                      <p:to>
                                        <a:schemeClr val="bg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idx="4294967295"/>
          </p:nvPr>
        </p:nvSpPr>
        <p:spPr bwMode="auto">
          <a:xfrm>
            <a:off x="457200" y="152400"/>
            <a:ext cx="8458200" cy="1143000"/>
          </a:xfrm>
          <a:prstGeom prst="rect">
            <a:avLst/>
          </a:prstGeom>
          <a:noFill/>
          <a:ln cap="flat" algn="ctr">
            <a:miter lim="800000"/>
            <a:headEnd/>
            <a:tailEnd/>
          </a:ln>
        </p:spPr>
        <p:txBody>
          <a:bodyPr anchor="ctr"/>
          <a:lstStyle/>
          <a:p>
            <a:r>
              <a:rPr lang="en-US" sz="4000" b="1" dirty="0">
                <a:solidFill>
                  <a:srgbClr val="FFFF00"/>
                </a:solidFill>
                <a:effectLst>
                  <a:outerShdw blurRad="38100" dist="38100" dir="2700000" algn="tl">
                    <a:srgbClr val="C0C0C0"/>
                  </a:outerShdw>
                </a:effectLst>
              </a:rPr>
              <a:t>FASTEST AVERAGE X-C SPEED </a:t>
            </a:r>
            <a:r>
              <a:rPr lang="en-US" sz="4000" b="1" dirty="0" smtClean="0">
                <a:solidFill>
                  <a:srgbClr val="FFFF00"/>
                </a:solidFill>
                <a:effectLst>
                  <a:outerShdw blurRad="38100" dist="38100" dir="2700000" algn="tl">
                    <a:srgbClr val="C0C0C0"/>
                  </a:outerShdw>
                </a:effectLst>
              </a:rPr>
              <a:t>ANYWHERE (OLC Flight &gt;100km) </a:t>
            </a:r>
            <a:endParaRPr lang="en-US" sz="4000" b="1" dirty="0">
              <a:solidFill>
                <a:srgbClr val="FFFF00"/>
              </a:solidFill>
              <a:effectLst>
                <a:outerShdw blurRad="38100" dist="38100" dir="2700000" algn="tl">
                  <a:srgbClr val="C0C0C0"/>
                </a:outerShdw>
              </a:effectLst>
            </a:endParaRPr>
          </a:p>
        </p:txBody>
      </p:sp>
      <p:sp>
        <p:nvSpPr>
          <p:cNvPr id="17412" name="Rectangle 4"/>
          <p:cNvSpPr>
            <a:spLocks noGrp="1" noChangeArrowheads="1"/>
          </p:cNvSpPr>
          <p:nvPr>
            <p:ph type="body" sz="half" idx="4294967295"/>
          </p:nvPr>
        </p:nvSpPr>
        <p:spPr bwMode="auto">
          <a:xfrm>
            <a:off x="457200" y="1447800"/>
            <a:ext cx="8458200" cy="4495800"/>
          </a:xfrm>
          <a:prstGeom prst="rect">
            <a:avLst/>
          </a:prstGeom>
          <a:noFill/>
          <a:ln>
            <a:miter lim="800000"/>
            <a:headEnd/>
            <a:tailEnd/>
          </a:ln>
        </p:spPr>
        <p:txBody>
          <a:bodyPr/>
          <a:lstStyle/>
          <a:p>
            <a:pPr>
              <a:buNone/>
            </a:pPr>
            <a:r>
              <a:rPr lang="it-IT" sz="2800" b="1" dirty="0" smtClean="0">
                <a:solidFill>
                  <a:schemeClr val="bg1"/>
                </a:solidFill>
              </a:rPr>
              <a:t>			</a:t>
            </a:r>
            <a:r>
              <a:rPr lang="it-IT" sz="2800" b="1" dirty="0">
                <a:solidFill>
                  <a:schemeClr val="bg1"/>
                </a:solidFill>
              </a:rPr>
              <a:t>	</a:t>
            </a:r>
            <a:r>
              <a:rPr lang="it-IT" sz="2800" b="1" dirty="0" smtClean="0">
                <a:solidFill>
                  <a:schemeClr val="bg1"/>
                </a:solidFill>
              </a:rPr>
              <a:t>    km/</a:t>
            </a:r>
            <a:r>
              <a:rPr lang="it-IT" sz="2800" b="1" dirty="0" err="1" smtClean="0">
                <a:solidFill>
                  <a:schemeClr val="bg1"/>
                </a:solidFill>
              </a:rPr>
              <a:t>hr</a:t>
            </a:r>
            <a:r>
              <a:rPr lang="it-IT" sz="2800" b="1" dirty="0" smtClean="0">
                <a:solidFill>
                  <a:schemeClr val="bg1"/>
                </a:solidFill>
              </a:rPr>
              <a:t>	km</a:t>
            </a:r>
          </a:p>
          <a:p>
            <a:pPr>
              <a:buNone/>
            </a:pPr>
            <a:r>
              <a:rPr lang="it-IT" sz="2800" b="1" dirty="0" smtClean="0">
                <a:solidFill>
                  <a:schemeClr val="bg1"/>
                </a:solidFill>
              </a:rPr>
              <a:t>Van </a:t>
            </a:r>
            <a:r>
              <a:rPr lang="it-IT" sz="2800" b="1" dirty="0" err="1">
                <a:solidFill>
                  <a:schemeClr val="bg1"/>
                </a:solidFill>
              </a:rPr>
              <a:t>Henson</a:t>
            </a:r>
            <a:r>
              <a:rPr lang="it-IT" sz="2800" b="1" dirty="0">
                <a:solidFill>
                  <a:schemeClr val="bg1"/>
                </a:solidFill>
              </a:rPr>
              <a:t> </a:t>
            </a:r>
            <a:r>
              <a:rPr lang="it-IT" sz="2800" b="1" dirty="0" smtClean="0">
                <a:solidFill>
                  <a:schemeClr val="bg1"/>
                </a:solidFill>
              </a:rPr>
              <a:t>		61	181</a:t>
            </a:r>
            <a:r>
              <a:rPr lang="it-IT" sz="2800" b="1" dirty="0">
                <a:solidFill>
                  <a:schemeClr val="bg1"/>
                </a:solidFill>
              </a:rPr>
              <a:t>	8/23/15</a:t>
            </a:r>
          </a:p>
          <a:p>
            <a:pPr>
              <a:buNone/>
            </a:pPr>
            <a:r>
              <a:rPr lang="it-IT" sz="2800" b="1" dirty="0">
                <a:solidFill>
                  <a:schemeClr val="bg1"/>
                </a:solidFill>
              </a:rPr>
              <a:t>Maja </a:t>
            </a:r>
            <a:r>
              <a:rPr lang="it-IT" sz="2800" b="1" dirty="0" err="1">
                <a:solidFill>
                  <a:schemeClr val="bg1"/>
                </a:solidFill>
              </a:rPr>
              <a:t>Djurisic</a:t>
            </a:r>
            <a:r>
              <a:rPr lang="it-IT" sz="2800" b="1" dirty="0">
                <a:solidFill>
                  <a:schemeClr val="bg1"/>
                </a:solidFill>
              </a:rPr>
              <a:t> </a:t>
            </a:r>
            <a:r>
              <a:rPr lang="it-IT" sz="2800" b="1" dirty="0" smtClean="0">
                <a:solidFill>
                  <a:schemeClr val="bg1"/>
                </a:solidFill>
              </a:rPr>
              <a:t> 		63 	110</a:t>
            </a:r>
            <a:r>
              <a:rPr lang="it-IT" sz="2800" b="1" dirty="0">
                <a:solidFill>
                  <a:schemeClr val="bg1"/>
                </a:solidFill>
              </a:rPr>
              <a:t>	6/15/15</a:t>
            </a:r>
          </a:p>
          <a:p>
            <a:pPr>
              <a:buNone/>
            </a:pPr>
            <a:r>
              <a:rPr lang="it-IT" sz="2800" b="1" dirty="0">
                <a:solidFill>
                  <a:schemeClr val="bg1"/>
                </a:solidFill>
              </a:rPr>
              <a:t>Andrew </a:t>
            </a:r>
            <a:r>
              <a:rPr lang="it-IT" sz="2800" b="1" dirty="0" err="1">
                <a:solidFill>
                  <a:schemeClr val="bg1"/>
                </a:solidFill>
              </a:rPr>
              <a:t>Chant</a:t>
            </a:r>
            <a:r>
              <a:rPr lang="it-IT" sz="2800" b="1" dirty="0">
                <a:solidFill>
                  <a:schemeClr val="bg1"/>
                </a:solidFill>
              </a:rPr>
              <a:t> 	</a:t>
            </a:r>
            <a:r>
              <a:rPr lang="it-IT" sz="2800" b="1" dirty="0" smtClean="0">
                <a:solidFill>
                  <a:schemeClr val="bg1"/>
                </a:solidFill>
              </a:rPr>
              <a:t>	68</a:t>
            </a:r>
            <a:r>
              <a:rPr lang="it-IT" sz="2800" b="1" dirty="0">
                <a:solidFill>
                  <a:schemeClr val="bg1"/>
                </a:solidFill>
              </a:rPr>
              <a:t>	189	6/8/15</a:t>
            </a:r>
          </a:p>
          <a:p>
            <a:pPr>
              <a:buNone/>
            </a:pPr>
            <a:r>
              <a:rPr lang="it-IT" sz="2800" b="1" dirty="0">
                <a:solidFill>
                  <a:schemeClr val="bg1"/>
                </a:solidFill>
              </a:rPr>
              <a:t>Dan </a:t>
            </a:r>
            <a:r>
              <a:rPr lang="it-IT" sz="2800" b="1" dirty="0" err="1">
                <a:solidFill>
                  <a:schemeClr val="bg1"/>
                </a:solidFill>
              </a:rPr>
              <a:t>Colton</a:t>
            </a:r>
            <a:r>
              <a:rPr lang="it-IT" sz="2800" b="1" dirty="0">
                <a:solidFill>
                  <a:schemeClr val="bg1"/>
                </a:solidFill>
              </a:rPr>
              <a:t> 	</a:t>
            </a:r>
            <a:r>
              <a:rPr lang="it-IT" sz="2800" b="1" dirty="0" smtClean="0">
                <a:solidFill>
                  <a:schemeClr val="bg1"/>
                </a:solidFill>
              </a:rPr>
              <a:t>	79	196</a:t>
            </a:r>
            <a:r>
              <a:rPr lang="it-IT" sz="2800" b="1" dirty="0">
                <a:solidFill>
                  <a:schemeClr val="bg1"/>
                </a:solidFill>
              </a:rPr>
              <a:t>	8/22/15</a:t>
            </a:r>
          </a:p>
          <a:p>
            <a:pPr>
              <a:buNone/>
            </a:pPr>
            <a:r>
              <a:rPr lang="it-IT" sz="2800" b="1" dirty="0" err="1">
                <a:solidFill>
                  <a:schemeClr val="bg1"/>
                </a:solidFill>
              </a:rPr>
              <a:t>Morteza</a:t>
            </a:r>
            <a:r>
              <a:rPr lang="it-IT" sz="2800" b="1" dirty="0">
                <a:solidFill>
                  <a:schemeClr val="bg1"/>
                </a:solidFill>
              </a:rPr>
              <a:t> </a:t>
            </a:r>
            <a:r>
              <a:rPr lang="it-IT" sz="2800" b="1" dirty="0" err="1">
                <a:solidFill>
                  <a:schemeClr val="bg1"/>
                </a:solidFill>
              </a:rPr>
              <a:t>Ansari</a:t>
            </a:r>
            <a:r>
              <a:rPr lang="it-IT" sz="2800" b="1" dirty="0">
                <a:solidFill>
                  <a:schemeClr val="bg1"/>
                </a:solidFill>
              </a:rPr>
              <a:t> 	</a:t>
            </a:r>
            <a:r>
              <a:rPr lang="it-IT" sz="2800" b="1" dirty="0" smtClean="0">
                <a:solidFill>
                  <a:schemeClr val="bg1"/>
                </a:solidFill>
              </a:rPr>
              <a:t>	86</a:t>
            </a:r>
            <a:r>
              <a:rPr lang="it-IT" sz="2800" b="1" dirty="0">
                <a:solidFill>
                  <a:schemeClr val="bg1"/>
                </a:solidFill>
              </a:rPr>
              <a:t>	382	6/5/15</a:t>
            </a:r>
          </a:p>
          <a:p>
            <a:pPr>
              <a:buNone/>
            </a:pPr>
            <a:r>
              <a:rPr lang="it-IT" sz="2800" b="1" dirty="0">
                <a:solidFill>
                  <a:schemeClr val="bg1"/>
                </a:solidFill>
              </a:rPr>
              <a:t>Walter Friedrich  </a:t>
            </a:r>
            <a:r>
              <a:rPr lang="it-IT" sz="2800" b="1" dirty="0" smtClean="0">
                <a:solidFill>
                  <a:schemeClr val="bg1"/>
                </a:solidFill>
              </a:rPr>
              <a:t>	97</a:t>
            </a:r>
            <a:r>
              <a:rPr lang="it-IT" sz="2800" b="1" dirty="0">
                <a:solidFill>
                  <a:schemeClr val="bg1"/>
                </a:solidFill>
              </a:rPr>
              <a:t>	154	7/16/15</a:t>
            </a:r>
          </a:p>
          <a:p>
            <a:pPr>
              <a:buNone/>
            </a:pPr>
            <a:r>
              <a:rPr lang="it-IT" sz="2800" b="1" dirty="0">
                <a:solidFill>
                  <a:schemeClr val="bg1"/>
                </a:solidFill>
              </a:rPr>
              <a:t>Marianne </a:t>
            </a:r>
            <a:r>
              <a:rPr lang="it-IT" sz="2800" b="1" dirty="0" err="1">
                <a:solidFill>
                  <a:schemeClr val="bg1"/>
                </a:solidFill>
              </a:rPr>
              <a:t>Guerin</a:t>
            </a:r>
            <a:r>
              <a:rPr lang="it-IT" sz="2800" b="1" dirty="0">
                <a:solidFill>
                  <a:schemeClr val="bg1"/>
                </a:solidFill>
              </a:rPr>
              <a:t> 	97	213	8/9/15</a:t>
            </a:r>
            <a:endParaRPr lang="en-US" sz="2800" b="1" dirty="0" smtClean="0">
              <a:solidFill>
                <a:schemeClr val="bg1"/>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12">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17412">
                                            <p:txEl>
                                              <p:pRg st="1" end="1"/>
                                            </p:txEl>
                                          </p:spTgt>
                                        </p:tgtEl>
                                        <p:attrNameLst>
                                          <p:attrName>ppt_c</p:attrName>
                                        </p:attrNameLst>
                                      </p:cBhvr>
                                      <p:to>
                                        <a:schemeClr val="bg1"/>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412">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17412">
                                            <p:txEl>
                                              <p:pRg st="2" end="2"/>
                                            </p:txEl>
                                          </p:spTgt>
                                        </p:tgtEl>
                                        <p:attrNameLst>
                                          <p:attrName>ppt_c</p:attrName>
                                        </p:attrNameLst>
                                      </p:cBhvr>
                                      <p:to>
                                        <a:schemeClr val="bg1"/>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412">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17412">
                                            <p:txEl>
                                              <p:pRg st="3" end="3"/>
                                            </p:txEl>
                                          </p:spTgt>
                                        </p:tgtEl>
                                        <p:attrNameLst>
                                          <p:attrName>ppt_c</p:attrName>
                                        </p:attrNameLst>
                                      </p:cBhvr>
                                      <p:to>
                                        <a:schemeClr val="bg1"/>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412">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17412">
                                            <p:txEl>
                                              <p:pRg st="4" end="4"/>
                                            </p:txEl>
                                          </p:spTgt>
                                        </p:tgtEl>
                                        <p:attrNameLst>
                                          <p:attrName>ppt_c</p:attrName>
                                        </p:attrNameLst>
                                      </p:cBhvr>
                                      <p:to>
                                        <a:schemeClr val="bg1"/>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412">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17412">
                                            <p:txEl>
                                              <p:pRg st="5" end="5"/>
                                            </p:txEl>
                                          </p:spTgt>
                                        </p:tgtEl>
                                        <p:attrNameLst>
                                          <p:attrName>ppt_c</p:attrName>
                                        </p:attrNameLst>
                                      </p:cBhvr>
                                      <p:to>
                                        <a:schemeClr val="bg1"/>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412">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17412">
                                            <p:txEl>
                                              <p:pRg st="6" end="6"/>
                                            </p:txEl>
                                          </p:spTgt>
                                        </p:tgtEl>
                                        <p:attrNameLst>
                                          <p:attrName>ppt_c</p:attrName>
                                        </p:attrNameLst>
                                      </p:cBhvr>
                                      <p:to>
                                        <a:schemeClr val="bg1"/>
                                      </p:to>
                                    </p:animClr>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412">
                                            <p:txEl>
                                              <p:pRg st="7" end="7"/>
                                            </p:txEl>
                                          </p:spTgt>
                                        </p:tgtEl>
                                        <p:attrNameLst>
                                          <p:attrName>style.visibility</p:attrName>
                                        </p:attrNameLst>
                                      </p:cBhvr>
                                      <p:to>
                                        <p:strVal val="visible"/>
                                      </p:to>
                                    </p:set>
                                  </p:childTnLst>
                                  <p:subTnLst>
                                    <p:animClr clrSpc="rgb" dir="cw">
                                      <p:cBhvr override="childStyle">
                                        <p:cTn dur="1" fill="hold" display="0" masterRel="nextClick" afterEffect="1"/>
                                        <p:tgtEl>
                                          <p:spTgt spid="17412">
                                            <p:txEl>
                                              <p:pRg st="7" end="7"/>
                                            </p:txEl>
                                          </p:spTgt>
                                        </p:tgtEl>
                                        <p:attrNameLst>
                                          <p:attrName>ppt_c</p:attrName>
                                        </p:attrNameLst>
                                      </p:cBhvr>
                                      <p:to>
                                        <a:schemeClr val="bg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2" grpId="0" build="p"/>
    </p:bld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idx="4294967295"/>
          </p:nvPr>
        </p:nvSpPr>
        <p:spPr bwMode="auto">
          <a:xfrm>
            <a:off x="457200" y="152400"/>
            <a:ext cx="8458200" cy="1143000"/>
          </a:xfrm>
          <a:prstGeom prst="rect">
            <a:avLst/>
          </a:prstGeom>
          <a:noFill/>
          <a:ln cap="flat" algn="ctr">
            <a:miter lim="800000"/>
            <a:headEnd/>
            <a:tailEnd/>
          </a:ln>
        </p:spPr>
        <p:txBody>
          <a:bodyPr anchor="ctr"/>
          <a:lstStyle/>
          <a:p>
            <a:r>
              <a:rPr lang="en-US" sz="4000" b="1" dirty="0">
                <a:solidFill>
                  <a:srgbClr val="FFFF00"/>
                </a:solidFill>
                <a:effectLst>
                  <a:outerShdw blurRad="38100" dist="38100" dir="2700000" algn="tl">
                    <a:srgbClr val="C0C0C0"/>
                  </a:outerShdw>
                </a:effectLst>
              </a:rPr>
              <a:t>FASTEST AVERAGE X-C SPEED </a:t>
            </a:r>
            <a:r>
              <a:rPr lang="en-US" sz="4000" b="1" dirty="0" smtClean="0">
                <a:solidFill>
                  <a:srgbClr val="FFFF00"/>
                </a:solidFill>
                <a:effectLst>
                  <a:outerShdw blurRad="38100" dist="38100" dir="2700000" algn="tl">
                    <a:srgbClr val="C0C0C0"/>
                  </a:outerShdw>
                </a:effectLst>
              </a:rPr>
              <a:t>ANYWHERE (OLC Flight &gt;100km) </a:t>
            </a:r>
            <a:endParaRPr lang="en-US" sz="4000" b="1" dirty="0">
              <a:solidFill>
                <a:srgbClr val="FFFF00"/>
              </a:solidFill>
              <a:effectLst>
                <a:outerShdw blurRad="38100" dist="38100" dir="2700000" algn="tl">
                  <a:srgbClr val="C0C0C0"/>
                </a:outerShdw>
              </a:effectLst>
            </a:endParaRPr>
          </a:p>
        </p:txBody>
      </p:sp>
      <p:sp>
        <p:nvSpPr>
          <p:cNvPr id="17412" name="Rectangle 4"/>
          <p:cNvSpPr>
            <a:spLocks noGrp="1" noChangeArrowheads="1"/>
          </p:cNvSpPr>
          <p:nvPr>
            <p:ph type="body" sz="half" idx="4294967295"/>
          </p:nvPr>
        </p:nvSpPr>
        <p:spPr bwMode="auto">
          <a:xfrm>
            <a:off x="457200" y="1447800"/>
            <a:ext cx="8458200" cy="4495800"/>
          </a:xfrm>
          <a:prstGeom prst="rect">
            <a:avLst/>
          </a:prstGeom>
          <a:noFill/>
          <a:ln>
            <a:miter lim="800000"/>
            <a:headEnd/>
            <a:tailEnd/>
          </a:ln>
        </p:spPr>
        <p:txBody>
          <a:bodyPr/>
          <a:lstStyle/>
          <a:p>
            <a:pPr>
              <a:buNone/>
            </a:pPr>
            <a:r>
              <a:rPr lang="it-IT" sz="2800" b="1" dirty="0" smtClean="0">
                <a:solidFill>
                  <a:schemeClr val="bg1"/>
                </a:solidFill>
              </a:rPr>
              <a:t>			</a:t>
            </a:r>
            <a:r>
              <a:rPr lang="it-IT" sz="2800" b="1" dirty="0">
                <a:solidFill>
                  <a:schemeClr val="bg1"/>
                </a:solidFill>
              </a:rPr>
              <a:t>	</a:t>
            </a:r>
            <a:r>
              <a:rPr lang="it-IT" sz="2800" b="1" dirty="0" smtClean="0">
                <a:solidFill>
                  <a:schemeClr val="bg1"/>
                </a:solidFill>
              </a:rPr>
              <a:t>    km/</a:t>
            </a:r>
            <a:r>
              <a:rPr lang="it-IT" sz="2800" b="1" dirty="0" err="1" smtClean="0">
                <a:solidFill>
                  <a:schemeClr val="bg1"/>
                </a:solidFill>
              </a:rPr>
              <a:t>hr</a:t>
            </a:r>
            <a:r>
              <a:rPr lang="it-IT" sz="2800" b="1" dirty="0" smtClean="0">
                <a:solidFill>
                  <a:schemeClr val="bg1"/>
                </a:solidFill>
              </a:rPr>
              <a:t>	km</a:t>
            </a:r>
          </a:p>
          <a:p>
            <a:pPr>
              <a:buNone/>
            </a:pPr>
            <a:r>
              <a:rPr lang="en-US" sz="2800" b="1" dirty="0">
                <a:solidFill>
                  <a:schemeClr val="bg1"/>
                </a:solidFill>
              </a:rPr>
              <a:t>Buzz Graves </a:t>
            </a:r>
            <a:r>
              <a:rPr lang="en-US" sz="2800" b="1" dirty="0" smtClean="0">
                <a:solidFill>
                  <a:schemeClr val="bg1"/>
                </a:solidFill>
              </a:rPr>
              <a:t>	</a:t>
            </a:r>
            <a:r>
              <a:rPr lang="en-US" sz="2800" b="1" dirty="0">
                <a:solidFill>
                  <a:schemeClr val="bg1"/>
                </a:solidFill>
              </a:rPr>
              <a:t>	107	107	8/9/15</a:t>
            </a:r>
          </a:p>
          <a:p>
            <a:pPr>
              <a:buNone/>
            </a:pPr>
            <a:r>
              <a:rPr lang="en-US" sz="2800" b="1" dirty="0">
                <a:solidFill>
                  <a:schemeClr val="bg1"/>
                </a:solidFill>
              </a:rPr>
              <a:t>Larry Suter 	</a:t>
            </a:r>
            <a:r>
              <a:rPr lang="en-US" sz="2800" b="1" dirty="0" smtClean="0">
                <a:solidFill>
                  <a:schemeClr val="bg1"/>
                </a:solidFill>
              </a:rPr>
              <a:t>	109</a:t>
            </a:r>
            <a:r>
              <a:rPr lang="en-US" sz="2800" b="1" dirty="0">
                <a:solidFill>
                  <a:schemeClr val="bg1"/>
                </a:solidFill>
              </a:rPr>
              <a:t>	458	8/10/15</a:t>
            </a:r>
          </a:p>
          <a:p>
            <a:pPr>
              <a:buNone/>
            </a:pPr>
            <a:r>
              <a:rPr lang="en-US" sz="2800" b="1" dirty="0">
                <a:solidFill>
                  <a:schemeClr val="bg1"/>
                </a:solidFill>
              </a:rPr>
              <a:t>Shannon Madsen 	117	553	6/13/15</a:t>
            </a:r>
          </a:p>
          <a:p>
            <a:pPr>
              <a:buNone/>
            </a:pPr>
            <a:r>
              <a:rPr lang="en-US" sz="2800" b="1" dirty="0">
                <a:solidFill>
                  <a:schemeClr val="bg1"/>
                </a:solidFill>
              </a:rPr>
              <a:t>Jim Alton </a:t>
            </a:r>
            <a:r>
              <a:rPr lang="en-US" sz="2800" b="1" dirty="0" smtClean="0">
                <a:solidFill>
                  <a:schemeClr val="bg1"/>
                </a:solidFill>
              </a:rPr>
              <a:t>			119</a:t>
            </a:r>
            <a:r>
              <a:rPr lang="en-US" sz="2800" b="1" dirty="0">
                <a:solidFill>
                  <a:schemeClr val="bg1"/>
                </a:solidFill>
              </a:rPr>
              <a:t>	461	9/11/15</a:t>
            </a:r>
          </a:p>
          <a:p>
            <a:pPr>
              <a:buNone/>
            </a:pPr>
            <a:r>
              <a:rPr lang="en-US" sz="2800" b="1" dirty="0">
                <a:solidFill>
                  <a:schemeClr val="bg1"/>
                </a:solidFill>
              </a:rPr>
              <a:t>Michael </a:t>
            </a:r>
            <a:r>
              <a:rPr lang="en-US" sz="2800" b="1" dirty="0" smtClean="0">
                <a:solidFill>
                  <a:schemeClr val="bg1"/>
                </a:solidFill>
              </a:rPr>
              <a:t>Mayo	</a:t>
            </a:r>
            <a:r>
              <a:rPr lang="en-US" sz="2800" b="1" dirty="0">
                <a:solidFill>
                  <a:schemeClr val="bg1"/>
                </a:solidFill>
              </a:rPr>
              <a:t>	130	575	9/11/15</a:t>
            </a:r>
          </a:p>
          <a:p>
            <a:pPr>
              <a:buNone/>
            </a:pPr>
            <a:r>
              <a:rPr lang="en-US" sz="2800" b="1" dirty="0">
                <a:solidFill>
                  <a:schemeClr val="bg1"/>
                </a:solidFill>
              </a:rPr>
              <a:t>William </a:t>
            </a:r>
            <a:r>
              <a:rPr lang="en-US" sz="2800" b="1" dirty="0" smtClean="0">
                <a:solidFill>
                  <a:schemeClr val="bg1"/>
                </a:solidFill>
              </a:rPr>
              <a:t>Snow	</a:t>
            </a:r>
            <a:r>
              <a:rPr lang="en-US" sz="2800" b="1" dirty="0">
                <a:solidFill>
                  <a:schemeClr val="bg1"/>
                </a:solidFill>
              </a:rPr>
              <a:t>	145	138	9/12/15</a:t>
            </a:r>
          </a:p>
          <a:p>
            <a:pPr>
              <a:buNone/>
            </a:pPr>
            <a:r>
              <a:rPr lang="en-US" sz="2800" b="1" dirty="0" err="1">
                <a:solidFill>
                  <a:schemeClr val="bg1"/>
                </a:solidFill>
              </a:rPr>
              <a:t>Ramy</a:t>
            </a:r>
            <a:r>
              <a:rPr lang="en-US" sz="2800" b="1" dirty="0">
                <a:solidFill>
                  <a:schemeClr val="bg1"/>
                </a:solidFill>
              </a:rPr>
              <a:t> </a:t>
            </a:r>
            <a:r>
              <a:rPr lang="en-US" sz="2800" b="1" dirty="0" err="1" smtClean="0">
                <a:solidFill>
                  <a:schemeClr val="bg1"/>
                </a:solidFill>
              </a:rPr>
              <a:t>Yanetz</a:t>
            </a:r>
            <a:r>
              <a:rPr lang="en-US" sz="2800" b="1" dirty="0" smtClean="0">
                <a:solidFill>
                  <a:schemeClr val="bg1"/>
                </a:solidFill>
              </a:rPr>
              <a:t>	</a:t>
            </a:r>
            <a:r>
              <a:rPr lang="en-US" sz="2800" b="1" dirty="0">
                <a:solidFill>
                  <a:schemeClr val="bg1"/>
                </a:solidFill>
              </a:rPr>
              <a:t>	183	1792	4/5/15</a:t>
            </a:r>
            <a:endParaRPr lang="it-IT" sz="2800" b="1" dirty="0" smtClean="0">
              <a:solidFill>
                <a:schemeClr val="bg1"/>
              </a:solidFill>
            </a:endParaRPr>
          </a:p>
        </p:txBody>
      </p:sp>
    </p:spTree>
    <p:extLst>
      <p:ext uri="{BB962C8B-B14F-4D97-AF65-F5344CB8AC3E}">
        <p14:creationId xmlns:p14="http://schemas.microsoft.com/office/powerpoint/2010/main" val="175168445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12">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17412">
                                            <p:txEl>
                                              <p:pRg st="1" end="1"/>
                                            </p:txEl>
                                          </p:spTgt>
                                        </p:tgtEl>
                                        <p:attrNameLst>
                                          <p:attrName>ppt_c</p:attrName>
                                        </p:attrNameLst>
                                      </p:cBhvr>
                                      <p:to>
                                        <a:schemeClr val="bg1"/>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412">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17412">
                                            <p:txEl>
                                              <p:pRg st="2" end="2"/>
                                            </p:txEl>
                                          </p:spTgt>
                                        </p:tgtEl>
                                        <p:attrNameLst>
                                          <p:attrName>ppt_c</p:attrName>
                                        </p:attrNameLst>
                                      </p:cBhvr>
                                      <p:to>
                                        <a:schemeClr val="bg1"/>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412">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17412">
                                            <p:txEl>
                                              <p:pRg st="3" end="3"/>
                                            </p:txEl>
                                          </p:spTgt>
                                        </p:tgtEl>
                                        <p:attrNameLst>
                                          <p:attrName>ppt_c</p:attrName>
                                        </p:attrNameLst>
                                      </p:cBhvr>
                                      <p:to>
                                        <a:schemeClr val="bg1"/>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412">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17412">
                                            <p:txEl>
                                              <p:pRg st="4" end="4"/>
                                            </p:txEl>
                                          </p:spTgt>
                                        </p:tgtEl>
                                        <p:attrNameLst>
                                          <p:attrName>ppt_c</p:attrName>
                                        </p:attrNameLst>
                                      </p:cBhvr>
                                      <p:to>
                                        <a:schemeClr val="bg1"/>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412">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17412">
                                            <p:txEl>
                                              <p:pRg st="5" end="5"/>
                                            </p:txEl>
                                          </p:spTgt>
                                        </p:tgtEl>
                                        <p:attrNameLst>
                                          <p:attrName>ppt_c</p:attrName>
                                        </p:attrNameLst>
                                      </p:cBhvr>
                                      <p:to>
                                        <a:schemeClr val="bg1"/>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412">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17412">
                                            <p:txEl>
                                              <p:pRg st="6" end="6"/>
                                            </p:txEl>
                                          </p:spTgt>
                                        </p:tgtEl>
                                        <p:attrNameLst>
                                          <p:attrName>ppt_c</p:attrName>
                                        </p:attrNameLst>
                                      </p:cBhvr>
                                      <p:to>
                                        <a:schemeClr val="bg1"/>
                                      </p:to>
                                    </p:animClr>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412">
                                            <p:txEl>
                                              <p:pRg st="7" end="7"/>
                                            </p:txEl>
                                          </p:spTgt>
                                        </p:tgtEl>
                                        <p:attrNameLst>
                                          <p:attrName>style.visibility</p:attrName>
                                        </p:attrNameLst>
                                      </p:cBhvr>
                                      <p:to>
                                        <p:strVal val="visible"/>
                                      </p:to>
                                    </p:set>
                                  </p:childTnLst>
                                  <p:subTnLst>
                                    <p:animClr clrSpc="rgb" dir="cw">
                                      <p:cBhvr override="childStyle">
                                        <p:cTn dur="1" fill="hold" display="0" masterRel="nextClick" afterEffect="1"/>
                                        <p:tgtEl>
                                          <p:spTgt spid="17412">
                                            <p:txEl>
                                              <p:pRg st="7" end="7"/>
                                            </p:txEl>
                                          </p:spTgt>
                                        </p:tgtEl>
                                        <p:attrNameLst>
                                          <p:attrName>ppt_c</p:attrName>
                                        </p:attrNameLst>
                                      </p:cBhvr>
                                      <p:to>
                                        <a:schemeClr val="bg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2"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ByronSunset 25Jan09"/>
          <p:cNvPicPr>
            <a:picLocks noChangeAspect="1" noChangeArrowheads="1"/>
          </p:cNvPicPr>
          <p:nvPr/>
        </p:nvPicPr>
        <p:blipFill>
          <a:blip r:embed="rId2"/>
          <a:srcRect/>
          <a:stretch>
            <a:fillRect/>
          </a:stretch>
        </p:blipFill>
        <p:spPr bwMode="auto">
          <a:xfrm>
            <a:off x="561975" y="323850"/>
            <a:ext cx="8124825" cy="6094413"/>
          </a:xfrm>
          <a:prstGeom prst="rect">
            <a:avLst/>
          </a:prstGeom>
          <a:noFill/>
        </p:spPr>
      </p:pic>
      <p:sp>
        <p:nvSpPr>
          <p:cNvPr id="67587" name="Rectangle 3"/>
          <p:cNvSpPr>
            <a:spLocks noChangeArrowheads="1"/>
          </p:cNvSpPr>
          <p:nvPr/>
        </p:nvSpPr>
        <p:spPr bwMode="auto">
          <a:xfrm>
            <a:off x="600075" y="304800"/>
            <a:ext cx="8048625" cy="6096000"/>
          </a:xfrm>
          <a:prstGeom prst="rect">
            <a:avLst/>
          </a:prstGeom>
          <a:solidFill>
            <a:schemeClr val="bg1">
              <a:alpha val="39999"/>
            </a:schemeClr>
          </a:solidFill>
          <a:ln w="88900">
            <a:solidFill>
              <a:srgbClr val="000099"/>
            </a:solidFill>
            <a:miter lim="800000"/>
            <a:headEnd/>
            <a:tailEnd/>
          </a:ln>
          <a:effectLst/>
        </p:spPr>
        <p:txBody>
          <a:bodyPr wrap="none" anchor="ctr"/>
          <a:lstStyle/>
          <a:p>
            <a:endParaRPr lang="en-US"/>
          </a:p>
        </p:txBody>
      </p:sp>
      <p:sp>
        <p:nvSpPr>
          <p:cNvPr id="67588" name="TextBox 6"/>
          <p:cNvSpPr txBox="1">
            <a:spLocks noChangeArrowheads="1"/>
          </p:cNvSpPr>
          <p:nvPr/>
        </p:nvSpPr>
        <p:spPr bwMode="auto">
          <a:xfrm>
            <a:off x="1600200" y="2043113"/>
            <a:ext cx="6074933" cy="523220"/>
          </a:xfrm>
          <a:prstGeom prst="rect">
            <a:avLst/>
          </a:prstGeom>
          <a:noFill/>
          <a:ln w="9525" algn="ctr">
            <a:noFill/>
            <a:miter lim="800000"/>
            <a:headEnd/>
            <a:tailEnd/>
          </a:ln>
          <a:effectLst/>
        </p:spPr>
        <p:txBody>
          <a:bodyPr wrap="none">
            <a:spAutoFit/>
          </a:bodyPr>
          <a:lstStyle/>
          <a:p>
            <a:pPr defTabSz="914400"/>
            <a:r>
              <a:rPr lang="en-US" sz="2800" b="1" dirty="0">
                <a:solidFill>
                  <a:srgbClr val="003366"/>
                </a:solidFill>
              </a:rPr>
              <a:t>Certificate  of  Achievement  </a:t>
            </a:r>
            <a:r>
              <a:rPr lang="en-US" sz="2800" b="1" dirty="0" smtClean="0">
                <a:solidFill>
                  <a:srgbClr val="003366"/>
                </a:solidFill>
              </a:rPr>
              <a:t>2015</a:t>
            </a:r>
            <a:endParaRPr lang="en-US" sz="2800" b="1" dirty="0">
              <a:solidFill>
                <a:srgbClr val="003366"/>
              </a:solidFill>
            </a:endParaRPr>
          </a:p>
        </p:txBody>
      </p:sp>
      <p:sp>
        <p:nvSpPr>
          <p:cNvPr id="67589" name="WordArt 5"/>
          <p:cNvSpPr>
            <a:spLocks noChangeArrowheads="1" noChangeShapeType="1" noTextEdit="1"/>
          </p:cNvSpPr>
          <p:nvPr/>
        </p:nvSpPr>
        <p:spPr bwMode="auto">
          <a:xfrm>
            <a:off x="866775" y="1450975"/>
            <a:ext cx="7667625" cy="495300"/>
          </a:xfrm>
          <a:prstGeom prst="rect">
            <a:avLst/>
          </a:prstGeom>
        </p:spPr>
        <p:txBody>
          <a:bodyPr spcFirstLastPara="1" wrap="none" fromWordArt="1">
            <a:prstTxWarp prst="textArchUp">
              <a:avLst>
                <a:gd name="adj" fmla="val 10800000"/>
              </a:avLst>
            </a:prstTxWarp>
          </a:bodyPr>
          <a:lstStyle/>
          <a:p>
            <a:pPr algn="ctr"/>
            <a:r>
              <a:rPr lang="en-US" sz="2800" b="1" kern="10">
                <a:ln w="9525">
                  <a:solidFill>
                    <a:srgbClr val="000099"/>
                  </a:solidFill>
                  <a:round/>
                  <a:headEnd/>
                  <a:tailEnd/>
                </a:ln>
                <a:solidFill>
                  <a:srgbClr val="003399"/>
                </a:solidFill>
                <a:latin typeface="Arial Black"/>
              </a:rPr>
              <a:t>Northern California Soaring Association</a:t>
            </a:r>
          </a:p>
        </p:txBody>
      </p:sp>
      <p:sp>
        <p:nvSpPr>
          <p:cNvPr id="14338" name="Rectangle 2"/>
          <p:cNvSpPr>
            <a:spLocks noChangeArrowheads="1"/>
          </p:cNvSpPr>
          <p:nvPr/>
        </p:nvSpPr>
        <p:spPr bwMode="auto">
          <a:xfrm>
            <a:off x="600075" y="3657600"/>
            <a:ext cx="8229600" cy="1143000"/>
          </a:xfrm>
          <a:prstGeom prst="rect">
            <a:avLst/>
          </a:prstGeom>
          <a:noFill/>
          <a:ln w="9525" cap="flat" cmpd="sng" algn="ctr">
            <a:noFill/>
            <a:prstDash val="solid"/>
            <a:miter lim="800000"/>
            <a:headEnd/>
            <a:tailEnd/>
          </a:ln>
          <a:effectLst/>
        </p:spPr>
        <p:txBody>
          <a:bodyPr anchor="ctr"/>
          <a:lstStyle/>
          <a:p>
            <a:pPr algn="ctr"/>
            <a:r>
              <a:rPr lang="en-US" sz="3200" b="1" dirty="0">
                <a:solidFill>
                  <a:srgbClr val="003366"/>
                </a:solidFill>
                <a:effectLst>
                  <a:outerShdw blurRad="38100" dist="38100" dir="2700000" algn="tl">
                    <a:srgbClr val="C0C0C0"/>
                  </a:outerShdw>
                </a:effectLst>
              </a:rPr>
              <a:t>FASTEST </a:t>
            </a:r>
            <a:r>
              <a:rPr lang="en-US" sz="3200" b="1" dirty="0" smtClean="0">
                <a:solidFill>
                  <a:srgbClr val="003366"/>
                </a:solidFill>
                <a:effectLst>
                  <a:outerShdw blurRad="38100" dist="38100" dir="2700000" algn="tl">
                    <a:srgbClr val="C0C0C0"/>
                  </a:outerShdw>
                </a:effectLst>
              </a:rPr>
              <a:t>OLC </a:t>
            </a:r>
            <a:r>
              <a:rPr lang="en-US" sz="3200" b="1" dirty="0">
                <a:solidFill>
                  <a:srgbClr val="003366"/>
                </a:solidFill>
                <a:effectLst>
                  <a:outerShdw blurRad="38100" dist="38100" dir="2700000" algn="tl">
                    <a:srgbClr val="C0C0C0"/>
                  </a:outerShdw>
                </a:effectLst>
              </a:rPr>
              <a:t>SPEED </a:t>
            </a:r>
            <a:r>
              <a:rPr lang="en-US" sz="3200" b="1" dirty="0" smtClean="0">
                <a:solidFill>
                  <a:srgbClr val="003366"/>
                </a:solidFill>
                <a:effectLst>
                  <a:outerShdw blurRad="38100" dist="38100" dir="2700000" algn="tl">
                    <a:srgbClr val="C0C0C0"/>
                  </a:outerShdw>
                </a:effectLst>
              </a:rPr>
              <a:t>FOR A FLIGHT &gt; 100KM</a:t>
            </a:r>
          </a:p>
          <a:p>
            <a:pPr algn="ctr"/>
            <a:r>
              <a:rPr lang="en-US" sz="3200" b="1" dirty="0" smtClean="0">
                <a:solidFill>
                  <a:srgbClr val="003366"/>
                </a:solidFill>
                <a:effectLst>
                  <a:outerShdw blurRad="38100" dist="38100" dir="2700000" algn="tl">
                    <a:srgbClr val="C0C0C0"/>
                  </a:outerShdw>
                </a:effectLst>
              </a:rPr>
              <a:t> </a:t>
            </a:r>
            <a:r>
              <a:rPr lang="en-US" sz="3200" b="1" dirty="0">
                <a:solidFill>
                  <a:srgbClr val="003366"/>
                </a:solidFill>
                <a:effectLst>
                  <a:outerShdw blurRad="38100" dist="38100" dir="2700000" algn="tl">
                    <a:srgbClr val="C0C0C0"/>
                  </a:outerShdw>
                </a:effectLst>
              </a:rPr>
              <a:t>STANDARD CLASS</a:t>
            </a:r>
            <a:br>
              <a:rPr lang="en-US" sz="3200" b="1" dirty="0">
                <a:solidFill>
                  <a:srgbClr val="003366"/>
                </a:solidFill>
                <a:effectLst>
                  <a:outerShdw blurRad="38100" dist="38100" dir="2700000" algn="tl">
                    <a:srgbClr val="C0C0C0"/>
                  </a:outerShdw>
                </a:effectLst>
              </a:rPr>
            </a:br>
            <a:r>
              <a:rPr lang="en-US" sz="3200" b="1" dirty="0">
                <a:solidFill>
                  <a:srgbClr val="003366"/>
                </a:solidFill>
                <a:effectLst>
                  <a:outerShdw blurRad="38100" dist="38100" dir="2700000" algn="tl">
                    <a:srgbClr val="C0C0C0"/>
                  </a:outerShdw>
                </a:effectLst>
              </a:rPr>
              <a:t/>
            </a:r>
            <a:br>
              <a:rPr lang="en-US" sz="3200" b="1" dirty="0">
                <a:solidFill>
                  <a:srgbClr val="003366"/>
                </a:solidFill>
                <a:effectLst>
                  <a:outerShdw blurRad="38100" dist="38100" dir="2700000" algn="tl">
                    <a:srgbClr val="C0C0C0"/>
                  </a:outerShdw>
                </a:effectLst>
              </a:rPr>
            </a:br>
            <a:r>
              <a:rPr lang="en-US" sz="3200" b="1" dirty="0" smtClean="0">
                <a:solidFill>
                  <a:srgbClr val="003366"/>
                </a:solidFill>
                <a:effectLst>
                  <a:outerShdw blurRad="38100" dist="38100" dir="2700000" algn="tl">
                    <a:srgbClr val="C0C0C0"/>
                  </a:outerShdw>
                </a:effectLst>
              </a:rPr>
              <a:t>Willy Snow 145 </a:t>
            </a:r>
            <a:r>
              <a:rPr lang="en-US" sz="3200" b="1" dirty="0" err="1" smtClean="0">
                <a:solidFill>
                  <a:srgbClr val="003366"/>
                </a:solidFill>
                <a:effectLst>
                  <a:outerShdw blurRad="38100" dist="38100" dir="2700000" algn="tl">
                    <a:srgbClr val="C0C0C0"/>
                  </a:outerShdw>
                </a:effectLst>
              </a:rPr>
              <a:t>kph</a:t>
            </a:r>
            <a:r>
              <a:rPr lang="en-US" sz="3200" b="1" dirty="0" smtClean="0">
                <a:solidFill>
                  <a:srgbClr val="003366"/>
                </a:solidFill>
                <a:effectLst>
                  <a:outerShdw blurRad="38100" dist="38100" dir="2700000" algn="tl">
                    <a:srgbClr val="C0C0C0"/>
                  </a:outerShdw>
                </a:effectLst>
              </a:rPr>
              <a:t> over 138 km</a:t>
            </a:r>
            <a:r>
              <a:rPr lang="en-US" sz="3200" b="1" dirty="0">
                <a:solidFill>
                  <a:srgbClr val="003366"/>
                </a:solidFill>
                <a:effectLst>
                  <a:outerShdw blurRad="38100" dist="38100" dir="2700000" algn="tl">
                    <a:srgbClr val="C0C0C0"/>
                  </a:outerShdw>
                </a:effectLst>
              </a:rPr>
              <a:t/>
            </a:r>
            <a:br>
              <a:rPr lang="en-US" sz="3200" b="1" dirty="0">
                <a:solidFill>
                  <a:srgbClr val="003366"/>
                </a:solidFill>
                <a:effectLst>
                  <a:outerShdw blurRad="38100" dist="38100" dir="2700000" algn="tl">
                    <a:srgbClr val="C0C0C0"/>
                  </a:outerShdw>
                </a:effectLst>
              </a:rPr>
            </a:br>
            <a:endParaRPr lang="en-US" sz="3200" b="1" dirty="0">
              <a:solidFill>
                <a:srgbClr val="003366"/>
              </a:solidFill>
              <a:effectLst>
                <a:outerShdw blurRad="38100" dist="38100" dir="2700000" algn="tl">
                  <a:srgbClr val="C0C0C0"/>
                </a:outerShdw>
              </a:effectLst>
            </a:endParaRPr>
          </a:p>
        </p:txBody>
      </p:sp>
    </p:spTree>
    <p:extLst>
      <p:ext uri="{BB962C8B-B14F-4D97-AF65-F5344CB8AC3E}">
        <p14:creationId xmlns:p14="http://schemas.microsoft.com/office/powerpoint/2010/main" val="2086172884"/>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ByronSunset 25Jan09"/>
          <p:cNvPicPr>
            <a:picLocks noChangeAspect="1" noChangeArrowheads="1"/>
          </p:cNvPicPr>
          <p:nvPr/>
        </p:nvPicPr>
        <p:blipFill>
          <a:blip r:embed="rId2"/>
          <a:srcRect/>
          <a:stretch>
            <a:fillRect/>
          </a:stretch>
        </p:blipFill>
        <p:spPr bwMode="auto">
          <a:xfrm>
            <a:off x="561975" y="323850"/>
            <a:ext cx="8124825" cy="6094413"/>
          </a:xfrm>
          <a:prstGeom prst="rect">
            <a:avLst/>
          </a:prstGeom>
          <a:noFill/>
        </p:spPr>
      </p:pic>
      <p:sp>
        <p:nvSpPr>
          <p:cNvPr id="68611" name="Rectangle 3"/>
          <p:cNvSpPr>
            <a:spLocks noChangeArrowheads="1"/>
          </p:cNvSpPr>
          <p:nvPr/>
        </p:nvSpPr>
        <p:spPr bwMode="auto">
          <a:xfrm>
            <a:off x="600075" y="304800"/>
            <a:ext cx="8048625" cy="6096000"/>
          </a:xfrm>
          <a:prstGeom prst="rect">
            <a:avLst/>
          </a:prstGeom>
          <a:solidFill>
            <a:schemeClr val="bg1">
              <a:alpha val="39999"/>
            </a:schemeClr>
          </a:solidFill>
          <a:ln w="88900">
            <a:solidFill>
              <a:srgbClr val="000099"/>
            </a:solidFill>
            <a:miter lim="800000"/>
            <a:headEnd/>
            <a:tailEnd/>
          </a:ln>
          <a:effectLst/>
        </p:spPr>
        <p:txBody>
          <a:bodyPr wrap="none" anchor="ctr"/>
          <a:lstStyle/>
          <a:p>
            <a:endParaRPr lang="en-US"/>
          </a:p>
        </p:txBody>
      </p:sp>
      <p:sp>
        <p:nvSpPr>
          <p:cNvPr id="68612" name="TextBox 6"/>
          <p:cNvSpPr txBox="1">
            <a:spLocks noChangeArrowheads="1"/>
          </p:cNvSpPr>
          <p:nvPr/>
        </p:nvSpPr>
        <p:spPr bwMode="auto">
          <a:xfrm>
            <a:off x="1600200" y="2043113"/>
            <a:ext cx="6074933" cy="523220"/>
          </a:xfrm>
          <a:prstGeom prst="rect">
            <a:avLst/>
          </a:prstGeom>
          <a:noFill/>
          <a:ln w="9525" algn="ctr">
            <a:noFill/>
            <a:miter lim="800000"/>
            <a:headEnd/>
            <a:tailEnd/>
          </a:ln>
          <a:effectLst/>
        </p:spPr>
        <p:txBody>
          <a:bodyPr wrap="none">
            <a:spAutoFit/>
          </a:bodyPr>
          <a:lstStyle/>
          <a:p>
            <a:pPr defTabSz="914400"/>
            <a:r>
              <a:rPr lang="en-US" sz="2800" b="1" dirty="0">
                <a:solidFill>
                  <a:srgbClr val="003366"/>
                </a:solidFill>
              </a:rPr>
              <a:t>Certificate  of  Achievement  </a:t>
            </a:r>
            <a:r>
              <a:rPr lang="en-US" sz="2800" b="1" dirty="0" smtClean="0">
                <a:solidFill>
                  <a:srgbClr val="003366"/>
                </a:solidFill>
              </a:rPr>
              <a:t>2015</a:t>
            </a:r>
            <a:endParaRPr lang="en-US" sz="2800" b="1" dirty="0">
              <a:solidFill>
                <a:srgbClr val="003366"/>
              </a:solidFill>
            </a:endParaRPr>
          </a:p>
        </p:txBody>
      </p:sp>
      <p:sp>
        <p:nvSpPr>
          <p:cNvPr id="68613" name="WordArt 5"/>
          <p:cNvSpPr>
            <a:spLocks noChangeArrowheads="1" noChangeShapeType="1" noTextEdit="1"/>
          </p:cNvSpPr>
          <p:nvPr/>
        </p:nvSpPr>
        <p:spPr bwMode="auto">
          <a:xfrm>
            <a:off x="866775" y="1450975"/>
            <a:ext cx="7667625" cy="495300"/>
          </a:xfrm>
          <a:prstGeom prst="rect">
            <a:avLst/>
          </a:prstGeom>
        </p:spPr>
        <p:txBody>
          <a:bodyPr spcFirstLastPara="1" wrap="none" fromWordArt="1">
            <a:prstTxWarp prst="textArchUp">
              <a:avLst>
                <a:gd name="adj" fmla="val 10800000"/>
              </a:avLst>
            </a:prstTxWarp>
          </a:bodyPr>
          <a:lstStyle/>
          <a:p>
            <a:pPr algn="ctr"/>
            <a:r>
              <a:rPr lang="en-US" sz="2800" b="1" kern="10">
                <a:ln w="9525">
                  <a:solidFill>
                    <a:srgbClr val="000099"/>
                  </a:solidFill>
                  <a:round/>
                  <a:headEnd/>
                  <a:tailEnd/>
                </a:ln>
                <a:solidFill>
                  <a:srgbClr val="003399"/>
                </a:solidFill>
                <a:latin typeface="Arial Black"/>
              </a:rPr>
              <a:t>Northern California Soaring Association</a:t>
            </a:r>
          </a:p>
        </p:txBody>
      </p:sp>
      <p:sp>
        <p:nvSpPr>
          <p:cNvPr id="14338" name="Rectangle 2"/>
          <p:cNvSpPr>
            <a:spLocks noChangeArrowheads="1"/>
          </p:cNvSpPr>
          <p:nvPr/>
        </p:nvSpPr>
        <p:spPr bwMode="auto">
          <a:xfrm>
            <a:off x="600075" y="3581400"/>
            <a:ext cx="8229600" cy="1143000"/>
          </a:xfrm>
          <a:prstGeom prst="rect">
            <a:avLst/>
          </a:prstGeom>
          <a:noFill/>
          <a:ln w="9525" cap="flat" cmpd="sng" algn="ctr">
            <a:noFill/>
            <a:prstDash val="solid"/>
            <a:miter lim="800000"/>
            <a:headEnd/>
            <a:tailEnd/>
          </a:ln>
          <a:effectLst/>
        </p:spPr>
        <p:txBody>
          <a:bodyPr anchor="ctr"/>
          <a:lstStyle/>
          <a:p>
            <a:pPr algn="ctr"/>
            <a:r>
              <a:rPr lang="en-US" sz="3200" b="1" dirty="0">
                <a:solidFill>
                  <a:srgbClr val="003366"/>
                </a:solidFill>
                <a:effectLst>
                  <a:outerShdw blurRad="38100" dist="38100" dir="2700000" algn="tl">
                    <a:srgbClr val="C0C0C0"/>
                  </a:outerShdw>
                </a:effectLst>
              </a:rPr>
              <a:t>FASTEST </a:t>
            </a:r>
            <a:r>
              <a:rPr lang="en-US" sz="3200" b="1" dirty="0" smtClean="0">
                <a:solidFill>
                  <a:srgbClr val="003366"/>
                </a:solidFill>
                <a:effectLst>
                  <a:outerShdw blurRad="38100" dist="38100" dir="2700000" algn="tl">
                    <a:srgbClr val="C0C0C0"/>
                  </a:outerShdw>
                </a:effectLst>
              </a:rPr>
              <a:t>OLC </a:t>
            </a:r>
            <a:r>
              <a:rPr lang="en-US" sz="3200" b="1" dirty="0">
                <a:solidFill>
                  <a:srgbClr val="003366"/>
                </a:solidFill>
                <a:effectLst>
                  <a:outerShdw blurRad="38100" dist="38100" dir="2700000" algn="tl">
                    <a:srgbClr val="C0C0C0"/>
                  </a:outerShdw>
                </a:effectLst>
              </a:rPr>
              <a:t>SPEED FOR A FLIGHT &gt; 100KM</a:t>
            </a:r>
          </a:p>
          <a:p>
            <a:pPr algn="ctr"/>
            <a:r>
              <a:rPr lang="en-US" sz="3200" b="1" dirty="0" smtClean="0">
                <a:solidFill>
                  <a:srgbClr val="003366"/>
                </a:solidFill>
                <a:effectLst>
                  <a:outerShdw blurRad="38100" dist="38100" dir="2700000" algn="tl">
                    <a:srgbClr val="C0C0C0"/>
                  </a:outerShdw>
                </a:effectLst>
              </a:rPr>
              <a:t>ADVANCED </a:t>
            </a:r>
            <a:r>
              <a:rPr lang="en-US" sz="3200" b="1" dirty="0">
                <a:solidFill>
                  <a:srgbClr val="003366"/>
                </a:solidFill>
                <a:effectLst>
                  <a:outerShdw blurRad="38100" dist="38100" dir="2700000" algn="tl">
                    <a:srgbClr val="C0C0C0"/>
                  </a:outerShdw>
                </a:effectLst>
              </a:rPr>
              <a:t>CLASS</a:t>
            </a:r>
            <a:br>
              <a:rPr lang="en-US" sz="3200" b="1" dirty="0">
                <a:solidFill>
                  <a:srgbClr val="003366"/>
                </a:solidFill>
                <a:effectLst>
                  <a:outerShdw blurRad="38100" dist="38100" dir="2700000" algn="tl">
                    <a:srgbClr val="C0C0C0"/>
                  </a:outerShdw>
                </a:effectLst>
              </a:rPr>
            </a:br>
            <a:r>
              <a:rPr lang="en-US" sz="3200" b="1" dirty="0">
                <a:solidFill>
                  <a:srgbClr val="003366"/>
                </a:solidFill>
                <a:effectLst>
                  <a:outerShdw blurRad="38100" dist="38100" dir="2700000" algn="tl">
                    <a:srgbClr val="C0C0C0"/>
                  </a:outerShdw>
                </a:effectLst>
              </a:rPr>
              <a:t/>
            </a:r>
            <a:br>
              <a:rPr lang="en-US" sz="3200" b="1" dirty="0">
                <a:solidFill>
                  <a:srgbClr val="003366"/>
                </a:solidFill>
                <a:effectLst>
                  <a:outerShdw blurRad="38100" dist="38100" dir="2700000" algn="tl">
                    <a:srgbClr val="C0C0C0"/>
                  </a:outerShdw>
                </a:effectLst>
              </a:rPr>
            </a:br>
            <a:r>
              <a:rPr lang="en-US" sz="3200" b="1" dirty="0" err="1">
                <a:solidFill>
                  <a:srgbClr val="003366"/>
                </a:solidFill>
                <a:effectLst>
                  <a:outerShdw blurRad="38100" dist="38100" dir="2700000" algn="tl">
                    <a:srgbClr val="C0C0C0"/>
                  </a:outerShdw>
                </a:effectLst>
              </a:rPr>
              <a:t>Ramy</a:t>
            </a:r>
            <a:r>
              <a:rPr lang="en-US" sz="3200" b="1" dirty="0">
                <a:solidFill>
                  <a:srgbClr val="003366"/>
                </a:solidFill>
                <a:effectLst>
                  <a:outerShdw blurRad="38100" dist="38100" dir="2700000" algn="tl">
                    <a:srgbClr val="C0C0C0"/>
                  </a:outerShdw>
                </a:effectLst>
              </a:rPr>
              <a:t> </a:t>
            </a:r>
            <a:r>
              <a:rPr lang="en-US" sz="3200" b="1" dirty="0" err="1">
                <a:solidFill>
                  <a:srgbClr val="003366"/>
                </a:solidFill>
                <a:effectLst>
                  <a:outerShdw blurRad="38100" dist="38100" dir="2700000" algn="tl">
                    <a:srgbClr val="C0C0C0"/>
                  </a:outerShdw>
                </a:effectLst>
              </a:rPr>
              <a:t>Yanetz</a:t>
            </a:r>
            <a:r>
              <a:rPr lang="en-US" sz="3200" b="1" dirty="0">
                <a:solidFill>
                  <a:srgbClr val="003366"/>
                </a:solidFill>
                <a:effectLst>
                  <a:outerShdw blurRad="38100" dist="38100" dir="2700000" algn="tl">
                    <a:srgbClr val="C0C0C0"/>
                  </a:outerShdw>
                </a:effectLst>
              </a:rPr>
              <a:t>:  </a:t>
            </a:r>
            <a:r>
              <a:rPr lang="en-US" sz="3200" b="1" dirty="0" smtClean="0">
                <a:solidFill>
                  <a:srgbClr val="003366"/>
                </a:solidFill>
                <a:effectLst>
                  <a:outerShdw blurRad="38100" dist="38100" dir="2700000" algn="tl">
                    <a:srgbClr val="C0C0C0"/>
                  </a:outerShdw>
                </a:effectLst>
              </a:rPr>
              <a:t>183 </a:t>
            </a:r>
            <a:r>
              <a:rPr lang="en-US" sz="3200" b="1" dirty="0" err="1" smtClean="0">
                <a:solidFill>
                  <a:srgbClr val="003366"/>
                </a:solidFill>
                <a:effectLst>
                  <a:outerShdw blurRad="38100" dist="38100" dir="2700000" algn="tl">
                    <a:srgbClr val="C0C0C0"/>
                  </a:outerShdw>
                </a:effectLst>
              </a:rPr>
              <a:t>kph</a:t>
            </a:r>
            <a:r>
              <a:rPr lang="en-US" sz="3200" b="1" dirty="0" smtClean="0">
                <a:solidFill>
                  <a:srgbClr val="003366"/>
                </a:solidFill>
                <a:effectLst>
                  <a:outerShdw blurRad="38100" dist="38100" dir="2700000" algn="tl">
                    <a:srgbClr val="C0C0C0"/>
                  </a:outerShdw>
                </a:effectLst>
              </a:rPr>
              <a:t> over 1792 km</a:t>
            </a:r>
            <a:r>
              <a:rPr lang="en-US" sz="3200" b="1" dirty="0">
                <a:solidFill>
                  <a:srgbClr val="003366"/>
                </a:solidFill>
                <a:effectLst>
                  <a:outerShdw blurRad="38100" dist="38100" dir="2700000" algn="tl">
                    <a:srgbClr val="C0C0C0"/>
                  </a:outerShdw>
                </a:effectLst>
              </a:rPr>
              <a:t/>
            </a:r>
            <a:br>
              <a:rPr lang="en-US" sz="3200" b="1" dirty="0">
                <a:solidFill>
                  <a:srgbClr val="003366"/>
                </a:solidFill>
                <a:effectLst>
                  <a:outerShdw blurRad="38100" dist="38100" dir="2700000" algn="tl">
                    <a:srgbClr val="C0C0C0"/>
                  </a:outerShdw>
                </a:effectLst>
              </a:rPr>
            </a:br>
            <a:endParaRPr lang="en-US" sz="3200" b="1" dirty="0">
              <a:solidFill>
                <a:srgbClr val="003366"/>
              </a:solidFill>
              <a:effectLst>
                <a:outerShdw blurRad="38100" dist="38100" dir="2700000" algn="tl">
                  <a:srgbClr val="C0C0C0"/>
                </a:outerShdw>
              </a:effectLst>
            </a:endParaRPr>
          </a:p>
        </p:txBody>
      </p:sp>
    </p:spTree>
    <p:extLst>
      <p:ext uri="{BB962C8B-B14F-4D97-AF65-F5344CB8AC3E}">
        <p14:creationId xmlns:p14="http://schemas.microsoft.com/office/powerpoint/2010/main" val="2851225439"/>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idx="4294967295"/>
          </p:nvPr>
        </p:nvSpPr>
        <p:spPr bwMode="auto">
          <a:xfrm>
            <a:off x="228600" y="2362200"/>
            <a:ext cx="8229600" cy="1143000"/>
          </a:xfrm>
          <a:prstGeom prst="rect">
            <a:avLst/>
          </a:prstGeom>
          <a:noFill/>
          <a:ln>
            <a:solidFill>
              <a:srgbClr val="000000"/>
            </a:solidFill>
            <a:miter lim="800000"/>
            <a:headEnd/>
            <a:tailEnd/>
          </a:ln>
        </p:spPr>
        <p:txBody>
          <a:bodyPr anchor="ctr"/>
          <a:lstStyle/>
          <a:p>
            <a:r>
              <a:rPr lang="en-US" sz="4000" b="1" dirty="0" smtClean="0">
                <a:solidFill>
                  <a:schemeClr val="bg1">
                    <a:lumMod val="50000"/>
                  </a:schemeClr>
                </a:solidFill>
                <a:effectLst>
                  <a:outerShdw blurRad="38100" dist="38100" dir="2700000" algn="tl">
                    <a:srgbClr val="C0C0C0"/>
                  </a:outerShdw>
                </a:effectLst>
              </a:rPr>
              <a:t>Member Achievements and Milestones in 2015</a:t>
            </a:r>
            <a:r>
              <a:rPr lang="en-US" sz="4000" b="1" dirty="0" smtClean="0">
                <a:solidFill>
                  <a:srgbClr val="FFFF00"/>
                </a:solidFill>
                <a:effectLst>
                  <a:outerShdw blurRad="38100" dist="38100" dir="2700000" algn="tl">
                    <a:srgbClr val="C0C0C0"/>
                  </a:outerShdw>
                </a:effectLst>
              </a:rPr>
              <a:t/>
            </a:r>
            <a:br>
              <a:rPr lang="en-US" sz="4000" b="1" dirty="0" smtClean="0">
                <a:solidFill>
                  <a:srgbClr val="FFFF00"/>
                </a:solidFill>
                <a:effectLst>
                  <a:outerShdw blurRad="38100" dist="38100" dir="2700000" algn="tl">
                    <a:srgbClr val="C0C0C0"/>
                  </a:outerShdw>
                </a:effectLst>
              </a:rPr>
            </a:br>
            <a:r>
              <a:rPr lang="en-US" sz="4000" b="1" dirty="0" smtClean="0">
                <a:solidFill>
                  <a:srgbClr val="FFFF00"/>
                </a:solidFill>
                <a:effectLst>
                  <a:outerShdw blurRad="38100" dist="38100" dir="2700000" algn="tl">
                    <a:srgbClr val="C0C0C0"/>
                  </a:outerShdw>
                </a:effectLst>
              </a:rPr>
              <a:t/>
            </a:r>
            <a:br>
              <a:rPr lang="en-US" sz="4000" b="1" dirty="0" smtClean="0">
                <a:solidFill>
                  <a:srgbClr val="FFFF00"/>
                </a:solidFill>
                <a:effectLst>
                  <a:outerShdw blurRad="38100" dist="38100" dir="2700000" algn="tl">
                    <a:srgbClr val="C0C0C0"/>
                  </a:outerShdw>
                </a:effectLst>
              </a:rPr>
            </a:br>
            <a:r>
              <a:rPr lang="en-US" sz="4000" b="1" dirty="0" smtClean="0">
                <a:solidFill>
                  <a:schemeClr val="bg1">
                    <a:lumMod val="50000"/>
                  </a:schemeClr>
                </a:solidFill>
                <a:effectLst>
                  <a:outerShdw blurRad="38100" dist="38100" dir="2700000" algn="tl">
                    <a:srgbClr val="C0C0C0"/>
                  </a:outerShdw>
                </a:effectLst>
              </a:rPr>
              <a:t>Numbers</a:t>
            </a:r>
            <a:r>
              <a:rPr lang="en-US" sz="4000" b="1" dirty="0" smtClean="0">
                <a:solidFill>
                  <a:srgbClr val="FFFF00"/>
                </a:solidFill>
                <a:effectLst>
                  <a:outerShdw blurRad="38100" dist="38100" dir="2700000" algn="tl">
                    <a:srgbClr val="C0C0C0"/>
                  </a:outerShdw>
                </a:effectLst>
              </a:rPr>
              <a:t/>
            </a:r>
            <a:br>
              <a:rPr lang="en-US" sz="4000" b="1" dirty="0" smtClean="0">
                <a:solidFill>
                  <a:srgbClr val="FFFF00"/>
                </a:solidFill>
                <a:effectLst>
                  <a:outerShdw blurRad="38100" dist="38100" dir="2700000" algn="tl">
                    <a:srgbClr val="C0C0C0"/>
                  </a:outerShdw>
                </a:effectLst>
              </a:rPr>
            </a:br>
            <a:r>
              <a:rPr lang="en-US" sz="4000" b="1" dirty="0" smtClean="0">
                <a:solidFill>
                  <a:schemeClr val="bg1">
                    <a:lumMod val="50000"/>
                  </a:schemeClr>
                </a:solidFill>
                <a:effectLst>
                  <a:outerShdw blurRad="38100" dist="38100" dir="2700000" algn="tl">
                    <a:srgbClr val="C0C0C0"/>
                  </a:outerShdw>
                </a:effectLst>
              </a:rPr>
              <a:t/>
            </a:r>
            <a:br>
              <a:rPr lang="en-US" sz="4000" b="1" dirty="0" smtClean="0">
                <a:solidFill>
                  <a:schemeClr val="bg1">
                    <a:lumMod val="50000"/>
                  </a:schemeClr>
                </a:solidFill>
                <a:effectLst>
                  <a:outerShdw blurRad="38100" dist="38100" dir="2700000" algn="tl">
                    <a:srgbClr val="C0C0C0"/>
                  </a:outerShdw>
                </a:effectLst>
              </a:rPr>
            </a:br>
            <a:r>
              <a:rPr lang="en-US" sz="4000" b="1" dirty="0" smtClean="0">
                <a:solidFill>
                  <a:schemeClr val="bg1">
                    <a:lumMod val="50000"/>
                  </a:schemeClr>
                </a:solidFill>
                <a:effectLst>
                  <a:outerShdw blurRad="38100" dist="38100" dir="2700000" algn="tl">
                    <a:srgbClr val="C0C0C0"/>
                  </a:outerShdw>
                </a:effectLst>
              </a:rPr>
              <a:t/>
            </a:r>
            <a:br>
              <a:rPr lang="en-US" sz="4000" b="1" dirty="0" smtClean="0">
                <a:solidFill>
                  <a:schemeClr val="bg1">
                    <a:lumMod val="50000"/>
                  </a:schemeClr>
                </a:solidFill>
                <a:effectLst>
                  <a:outerShdw blurRad="38100" dist="38100" dir="2700000" algn="tl">
                    <a:srgbClr val="C0C0C0"/>
                  </a:outerShdw>
                </a:effectLst>
              </a:rPr>
            </a:br>
            <a:r>
              <a:rPr lang="en-US" sz="4000" b="1" dirty="0" smtClean="0">
                <a:solidFill>
                  <a:srgbClr val="FFFF00"/>
                </a:solidFill>
                <a:effectLst>
                  <a:outerShdw blurRad="38100" dist="38100" dir="2700000" algn="tl">
                    <a:srgbClr val="C0C0C0"/>
                  </a:outerShdw>
                </a:effectLst>
              </a:rPr>
              <a:t>Awards and Recognition</a:t>
            </a:r>
            <a:endParaRPr lang="en-US" sz="4000" b="1" dirty="0">
              <a:solidFill>
                <a:srgbClr val="FFFF00"/>
              </a:solidFill>
              <a:effectLst>
                <a:outerShdw blurRad="38100" dist="38100" dir="2700000" algn="tl">
                  <a:srgbClr val="C0C0C0"/>
                </a:outerShdw>
              </a:effectLst>
            </a:endParaRP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Grp="1" noChangeArrowheads="1"/>
          </p:cNvSpPr>
          <p:nvPr>
            <p:ph type="title" idx="4294967295"/>
          </p:nvPr>
        </p:nvSpPr>
        <p:spPr bwMode="auto">
          <a:xfrm>
            <a:off x="457200" y="274638"/>
            <a:ext cx="8229600" cy="1143000"/>
          </a:xfrm>
          <a:prstGeom prst="rect">
            <a:avLst/>
          </a:prstGeom>
          <a:noFill/>
          <a:ln cap="flat" algn="ctr">
            <a:miter lim="800000"/>
            <a:headEnd/>
            <a:tailEnd/>
          </a:ln>
        </p:spPr>
        <p:txBody>
          <a:bodyPr anchor="ctr"/>
          <a:lstStyle/>
          <a:p>
            <a:r>
              <a:rPr lang="en-US" sz="4000" b="1" dirty="0">
                <a:solidFill>
                  <a:srgbClr val="FFFF00"/>
                </a:solidFill>
                <a:effectLst>
                  <a:outerShdw blurRad="38100" dist="38100" dir="2700000" algn="tl">
                    <a:srgbClr val="C0C0C0"/>
                  </a:outerShdw>
                </a:effectLst>
              </a:rPr>
              <a:t>FIRST </a:t>
            </a:r>
            <a:r>
              <a:rPr lang="en-US" sz="4000" b="1" dirty="0" smtClean="0">
                <a:solidFill>
                  <a:srgbClr val="FFFF00"/>
                </a:solidFill>
                <a:effectLst>
                  <a:outerShdw blurRad="38100" dist="38100" dir="2700000" algn="tl">
                    <a:srgbClr val="C0C0C0"/>
                  </a:outerShdw>
                </a:effectLst>
              </a:rPr>
              <a:t>SOLO in 2015</a:t>
            </a:r>
            <a:r>
              <a:rPr lang="en-US" sz="4000" b="1" dirty="0">
                <a:solidFill>
                  <a:srgbClr val="FFFF00"/>
                </a:solidFill>
                <a:effectLst>
                  <a:outerShdw blurRad="38100" dist="38100" dir="2700000" algn="tl">
                    <a:srgbClr val="C0C0C0"/>
                  </a:outerShdw>
                </a:effectLst>
              </a:rPr>
              <a:t>	</a:t>
            </a:r>
          </a:p>
        </p:txBody>
      </p:sp>
      <p:sp>
        <p:nvSpPr>
          <p:cNvPr id="5123" name="Rectangle 5"/>
          <p:cNvSpPr>
            <a:spLocks noGrp="1" noChangeArrowheads="1"/>
          </p:cNvSpPr>
          <p:nvPr>
            <p:ph type="body" idx="4294967295"/>
          </p:nvPr>
        </p:nvSpPr>
        <p:spPr bwMode="auto">
          <a:xfrm>
            <a:off x="304800" y="1447800"/>
            <a:ext cx="1981200" cy="2209800"/>
          </a:xfrm>
          <a:prstGeom prst="rect">
            <a:avLst/>
          </a:prstGeom>
          <a:noFill/>
          <a:ln>
            <a:miter lim="800000"/>
            <a:headEnd/>
            <a:tailEnd/>
          </a:ln>
        </p:spPr>
        <p:txBody>
          <a:bodyPr/>
          <a:lstStyle/>
          <a:p>
            <a:r>
              <a:rPr lang="en-US" b="1" dirty="0" smtClean="0">
                <a:solidFill>
                  <a:schemeClr val="bg1"/>
                </a:solidFill>
              </a:rPr>
              <a:t>Ace Lewis</a:t>
            </a:r>
          </a:p>
          <a:p>
            <a:endParaRPr lang="en-US" b="1" dirty="0" smtClean="0">
              <a:solidFill>
                <a:schemeClr val="bg1"/>
              </a:solidFill>
            </a:endParaRPr>
          </a:p>
          <a:p>
            <a:endParaRPr lang="en-US" b="1" dirty="0">
              <a:solidFill>
                <a:schemeClr val="bg1"/>
              </a:solidFill>
            </a:endParaRPr>
          </a:p>
        </p:txBody>
      </p:sp>
      <p:pic>
        <p:nvPicPr>
          <p:cNvPr id="2" name="Picture 1" descr="IMG_8808.jpg"/>
          <p:cNvPicPr>
            <a:picLocks noChangeAspect="1"/>
          </p:cNvPicPr>
          <p:nvPr/>
        </p:nvPicPr>
        <p:blipFill rotWithShape="1">
          <a:blip r:embed="rId2">
            <a:extLst>
              <a:ext uri="{28A0092B-C50C-407E-A947-70E740481C1C}">
                <a14:useLocalDpi xmlns:a14="http://schemas.microsoft.com/office/drawing/2010/main" val="0"/>
              </a:ext>
            </a:extLst>
          </a:blip>
          <a:srcRect l="-215" t="23210" r="18704"/>
          <a:stretch/>
        </p:blipFill>
        <p:spPr>
          <a:xfrm>
            <a:off x="2404534" y="1600201"/>
            <a:ext cx="6578600" cy="4648199"/>
          </a:xfrm>
          <a:prstGeom prst="rect">
            <a:avLst/>
          </a:prstGeom>
        </p:spPr>
      </p:pic>
    </p:spTree>
    <p:extLst>
      <p:ext uri="{BB962C8B-B14F-4D97-AF65-F5344CB8AC3E}">
        <p14:creationId xmlns:p14="http://schemas.microsoft.com/office/powerpoint/2010/main" val="17381632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p:bld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idx="4294967295"/>
          </p:nvPr>
        </p:nvSpPr>
        <p:spPr bwMode="auto">
          <a:xfrm>
            <a:off x="457200" y="274638"/>
            <a:ext cx="8229600" cy="1143000"/>
          </a:xfrm>
          <a:prstGeom prst="rect">
            <a:avLst/>
          </a:prstGeom>
          <a:noFill/>
          <a:ln cap="flat" algn="ctr">
            <a:miter lim="800000"/>
            <a:headEnd/>
            <a:tailEnd/>
          </a:ln>
        </p:spPr>
        <p:txBody>
          <a:bodyPr anchor="ctr"/>
          <a:lstStyle/>
          <a:p>
            <a:r>
              <a:rPr lang="en-US" sz="4000" b="1" dirty="0" smtClean="0">
                <a:solidFill>
                  <a:srgbClr val="FFFF00"/>
                </a:solidFill>
                <a:effectLst>
                  <a:outerShdw blurRad="38100" dist="38100" dir="2700000" algn="tl">
                    <a:srgbClr val="C0C0C0"/>
                  </a:outerShdw>
                </a:effectLst>
              </a:rPr>
              <a:t>NCSA </a:t>
            </a:r>
            <a:r>
              <a:rPr lang="en-US" sz="4000" b="1" dirty="0" smtClean="0">
                <a:solidFill>
                  <a:srgbClr val="FFFF00"/>
                </a:solidFill>
              </a:rPr>
              <a:t>Cross</a:t>
            </a:r>
            <a:r>
              <a:rPr lang="en-US" sz="4000" b="1" dirty="0" smtClean="0">
                <a:solidFill>
                  <a:srgbClr val="FFFF00"/>
                </a:solidFill>
                <a:effectLst>
                  <a:outerShdw blurRad="38100" dist="38100" dir="2700000" algn="tl">
                    <a:srgbClr val="C0C0C0"/>
                  </a:outerShdw>
                </a:effectLst>
              </a:rPr>
              <a:t> Country Perpetual Trophy</a:t>
            </a:r>
            <a:endParaRPr lang="en-US" sz="4000" b="1" dirty="0">
              <a:solidFill>
                <a:srgbClr val="FFFF00"/>
              </a:solidFill>
              <a:effectLst>
                <a:outerShdw blurRad="38100" dist="38100" dir="2700000" algn="tl">
                  <a:srgbClr val="C0C0C0"/>
                </a:outerShdw>
              </a:effectLst>
            </a:endParaRPr>
          </a:p>
        </p:txBody>
      </p:sp>
      <p:sp>
        <p:nvSpPr>
          <p:cNvPr id="5" name="Rectangle 4"/>
          <p:cNvSpPr txBox="1">
            <a:spLocks noChangeArrowheads="1"/>
          </p:cNvSpPr>
          <p:nvPr/>
        </p:nvSpPr>
        <p:spPr bwMode="auto">
          <a:xfrm>
            <a:off x="1295400" y="1371600"/>
            <a:ext cx="7315200" cy="4495800"/>
          </a:xfrm>
          <a:prstGeom prst="rect">
            <a:avLst/>
          </a:prstGeom>
          <a:noFill/>
          <a:ln cap="flat" algn="ctr">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0" cap="none" spc="0" normalizeH="0" baseline="0" noProof="0" dirty="0" smtClean="0">
                <a:ln>
                  <a:noFill/>
                </a:ln>
                <a:solidFill>
                  <a:schemeClr val="bg1"/>
                </a:solidFill>
                <a:effectLst/>
                <a:uLnTx/>
                <a:uFillTx/>
                <a:latin typeface="+mn-lt"/>
                <a:ea typeface="+mn-ea"/>
                <a:cs typeface="+mn-cs"/>
              </a:rPr>
              <a:t>Rules:</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lang="en-US" sz="2400" b="1" kern="0" dirty="0" smtClean="0">
                <a:solidFill>
                  <a:schemeClr val="bg1"/>
                </a:solidFill>
                <a:latin typeface="+mn-lt"/>
                <a:ea typeface="+mn-ea"/>
              </a:rPr>
              <a:t>Only OLC flights where club is NCSA</a:t>
            </a:r>
            <a:endParaRPr kumimoji="0" lang="en-US" sz="2400" b="1" i="0" u="none" strike="noStrike" kern="0" cap="none" spc="0" normalizeH="0" baseline="0" noProof="0" dirty="0" smtClean="0">
              <a:ln>
                <a:noFill/>
              </a:ln>
              <a:solidFill>
                <a:schemeClr val="bg1"/>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lang="en-US" sz="2400" b="1" kern="0" noProof="0" dirty="0" smtClean="0">
                <a:solidFill>
                  <a:schemeClr val="bg1"/>
                </a:solidFill>
                <a:latin typeface="+mn-lt"/>
                <a:ea typeface="+mn-ea"/>
              </a:rPr>
              <a:t>Pasco’s Sawyer Award’s </a:t>
            </a:r>
            <a:r>
              <a:rPr lang="en-US" sz="2400" b="1" kern="0" dirty="0" smtClean="0">
                <a:solidFill>
                  <a:schemeClr val="bg1"/>
                </a:solidFill>
                <a:latin typeface="+mn-lt"/>
                <a:ea typeface="+mn-ea"/>
              </a:rPr>
              <a:t>rules</a:t>
            </a:r>
            <a:r>
              <a:rPr lang="en-US" sz="2400" b="1" kern="0" noProof="0" dirty="0" smtClean="0">
                <a:solidFill>
                  <a:schemeClr val="bg1"/>
                </a:solidFill>
                <a:latin typeface="+mn-lt"/>
                <a:ea typeface="+mn-ea"/>
              </a:rPr>
              <a:t>:</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0" cap="none" spc="0" normalizeH="0" baseline="0" dirty="0" smtClean="0">
                <a:ln>
                  <a:noFill/>
                </a:ln>
                <a:solidFill>
                  <a:schemeClr val="bg1"/>
                </a:solidFill>
                <a:effectLst/>
                <a:uLnTx/>
                <a:uFillTx/>
                <a:latin typeface="+mn-lt"/>
                <a:ea typeface="+mn-ea"/>
                <a:cs typeface="+mn-cs"/>
              </a:rPr>
              <a:t>-Can only </a:t>
            </a:r>
            <a:r>
              <a:rPr lang="en-US" sz="2400" b="1" kern="0" dirty="0" smtClean="0">
                <a:solidFill>
                  <a:schemeClr val="bg1"/>
                </a:solidFill>
                <a:latin typeface="+mn-lt"/>
                <a:ea typeface="+mn-ea"/>
              </a:rPr>
              <a:t>win twice</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0" cap="none" spc="0" normalizeH="0" baseline="0" noProof="0" dirty="0" smtClean="0">
                <a:ln>
                  <a:noFill/>
                </a:ln>
                <a:solidFill>
                  <a:schemeClr val="bg1"/>
                </a:solidFill>
                <a:effectLst/>
                <a:uLnTx/>
                <a:uFillTx/>
                <a:latin typeface="+mn-lt"/>
                <a:ea typeface="+mn-ea"/>
                <a:cs typeface="+mn-cs"/>
              </a:rPr>
              <a:t>-Region</a:t>
            </a:r>
            <a:r>
              <a:rPr kumimoji="0" lang="en-US" sz="2400" b="1" i="0" u="none" strike="noStrike" kern="0" cap="none" spc="0" normalizeH="0" noProof="0" dirty="0" smtClean="0">
                <a:ln>
                  <a:noFill/>
                </a:ln>
                <a:solidFill>
                  <a:schemeClr val="bg1"/>
                </a:solidFill>
                <a:effectLst/>
                <a:uLnTx/>
                <a:uFillTx/>
                <a:latin typeface="+mn-lt"/>
                <a:ea typeface="+mn-ea"/>
                <a:cs typeface="+mn-cs"/>
              </a:rPr>
              <a:t> 11 flights only</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lang="en-US" sz="2400" b="1" kern="0" dirty="0" smtClean="0">
                <a:solidFill>
                  <a:schemeClr val="bg1"/>
                </a:solidFill>
                <a:latin typeface="+mn-lt"/>
                <a:ea typeface="+mn-ea"/>
              </a:rPr>
              <a:t>-Score based on OLC “points” X (Pilot Factor)</a:t>
            </a:r>
            <a:endParaRPr kumimoji="0" lang="en-US" sz="2400" b="1" i="0" u="none" strike="noStrike" kern="0" cap="none" spc="0" normalizeH="0" noProof="0" dirty="0" smtClean="0">
              <a:ln>
                <a:noFill/>
              </a:ln>
              <a:solidFill>
                <a:schemeClr val="bg1"/>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lang="en-US" sz="2400" b="1" kern="0" baseline="0" dirty="0" smtClean="0">
                <a:solidFill>
                  <a:schemeClr val="bg1"/>
                </a:solidFill>
                <a:latin typeface="+mn-lt"/>
                <a:ea typeface="+mn-ea"/>
              </a:rPr>
              <a:t>-The Pilot</a:t>
            </a:r>
            <a:r>
              <a:rPr lang="en-US" sz="2400" b="1" kern="0" dirty="0" smtClean="0">
                <a:solidFill>
                  <a:schemeClr val="bg1"/>
                </a:solidFill>
                <a:latin typeface="+mn-lt"/>
                <a:ea typeface="+mn-ea"/>
              </a:rPr>
              <a:t> Factor helps level the field for newer pilots and encourage budding XC pilots</a:t>
            </a:r>
          </a:p>
          <a:p>
            <a:pPr marL="800100" lvl="1" indent="-342900" eaLnBrk="1" hangingPunct="1">
              <a:spcBef>
                <a:spcPct val="20000"/>
              </a:spcBef>
              <a:defRPr/>
            </a:pPr>
            <a:r>
              <a:rPr kumimoji="0" lang="en-US" sz="2400" b="1" i="0" u="none" strike="noStrike" kern="0" cap="none" spc="0" normalizeH="0" baseline="0" noProof="0" dirty="0" err="1" smtClean="0">
                <a:ln>
                  <a:noFill/>
                </a:ln>
                <a:solidFill>
                  <a:schemeClr val="bg1"/>
                </a:solidFill>
                <a:effectLst/>
                <a:uLnTx/>
                <a:uFillTx/>
                <a:latin typeface="+mn-lt"/>
                <a:ea typeface="+mn-ea"/>
                <a:cs typeface="+mn-cs"/>
              </a:rPr>
              <a:t>eg</a:t>
            </a:r>
            <a:r>
              <a:rPr kumimoji="0" lang="en-US" sz="2400" b="1" i="0" u="none" strike="noStrike" kern="0" cap="none" spc="0" normalizeH="0" baseline="0" noProof="0" dirty="0" smtClean="0">
                <a:ln>
                  <a:noFill/>
                </a:ln>
                <a:solidFill>
                  <a:schemeClr val="bg1"/>
                </a:solidFill>
                <a:effectLst/>
                <a:uLnTx/>
                <a:uFillTx/>
                <a:latin typeface="+mn-lt"/>
                <a:ea typeface="+mn-ea"/>
                <a:cs typeface="+mn-cs"/>
              </a:rPr>
              <a:t>- </a:t>
            </a:r>
            <a:r>
              <a:rPr kumimoji="0" lang="en-US" sz="2400" b="1" i="0" u="none" strike="noStrike" kern="0" cap="none" spc="0" normalizeH="0" baseline="0" noProof="0" dirty="0" err="1" smtClean="0">
                <a:ln>
                  <a:noFill/>
                </a:ln>
                <a:solidFill>
                  <a:schemeClr val="bg1"/>
                </a:solidFill>
                <a:effectLst/>
                <a:uLnTx/>
                <a:uFillTx/>
                <a:latin typeface="+mn-lt"/>
                <a:ea typeface="+mn-ea"/>
                <a:cs typeface="+mn-cs"/>
              </a:rPr>
              <a:t>Ramy</a:t>
            </a:r>
            <a:r>
              <a:rPr kumimoji="0" lang="en-US" sz="2400" b="1" i="0" u="none" strike="noStrike" kern="0" cap="none" spc="0" normalizeH="0" baseline="0" noProof="0" dirty="0" smtClean="0">
                <a:ln>
                  <a:noFill/>
                </a:ln>
                <a:solidFill>
                  <a:schemeClr val="bg1"/>
                </a:solidFill>
                <a:effectLst/>
                <a:uLnTx/>
                <a:uFillTx/>
                <a:latin typeface="+mn-lt"/>
                <a:ea typeface="+mn-ea"/>
                <a:cs typeface="+mn-cs"/>
              </a:rPr>
              <a:t>, Buzz, Mike S </a:t>
            </a:r>
            <a:r>
              <a:rPr kumimoji="0" lang="en-US" sz="2400" b="1" i="0" u="none" strike="noStrike" kern="0" cap="none" spc="0" normalizeH="0" noProof="0" dirty="0" smtClean="0">
                <a:ln>
                  <a:noFill/>
                </a:ln>
                <a:solidFill>
                  <a:schemeClr val="bg1"/>
                </a:solidFill>
                <a:effectLst/>
                <a:uLnTx/>
                <a:uFillTx/>
                <a:latin typeface="+mn-lt"/>
                <a:ea typeface="+mn-ea"/>
                <a:cs typeface="+mn-cs"/>
              </a:rPr>
              <a:t> PF=0.7</a:t>
            </a:r>
          </a:p>
          <a:p>
            <a:pPr marL="800100" lvl="1" indent="-342900" eaLnBrk="1" hangingPunct="1">
              <a:spcBef>
                <a:spcPct val="20000"/>
              </a:spcBef>
              <a:defRPr/>
            </a:pPr>
            <a:r>
              <a:rPr lang="en-US" sz="2400" b="1" kern="0" dirty="0" smtClean="0">
                <a:solidFill>
                  <a:schemeClr val="bg1"/>
                </a:solidFill>
                <a:latin typeface="+mn-lt"/>
                <a:ea typeface="+mn-ea"/>
              </a:rPr>
              <a:t>Mike Mayo, Larry  PF=1.0</a:t>
            </a:r>
          </a:p>
          <a:p>
            <a:pPr marL="800100" lvl="1" indent="-342900" eaLnBrk="1" hangingPunct="1">
              <a:spcBef>
                <a:spcPct val="20000"/>
              </a:spcBef>
              <a:defRPr/>
            </a:pPr>
            <a:r>
              <a:rPr lang="en-US" sz="2400" b="1" kern="0" dirty="0" smtClean="0">
                <a:solidFill>
                  <a:schemeClr val="bg1"/>
                </a:solidFill>
                <a:latin typeface="+mn-lt"/>
                <a:ea typeface="+mn-ea"/>
              </a:rPr>
              <a:t>Terence, Marianne  PF=1.5</a:t>
            </a:r>
          </a:p>
          <a:p>
            <a:pPr marL="800100" lvl="1" indent="-342900" eaLnBrk="1" hangingPunct="1">
              <a:spcBef>
                <a:spcPct val="20000"/>
              </a:spcBef>
              <a:defRPr/>
            </a:pPr>
            <a:r>
              <a:rPr lang="en-US" sz="2400" b="1" kern="0" dirty="0" smtClean="0">
                <a:solidFill>
                  <a:schemeClr val="bg1"/>
                </a:solidFill>
                <a:latin typeface="+mn-lt"/>
                <a:ea typeface="+mn-ea"/>
              </a:rPr>
              <a:t>Van, </a:t>
            </a:r>
            <a:r>
              <a:rPr lang="en-US" sz="2400" b="1" kern="0" dirty="0" err="1" smtClean="0">
                <a:solidFill>
                  <a:schemeClr val="bg1"/>
                </a:solidFill>
                <a:latin typeface="+mn-lt"/>
                <a:ea typeface="+mn-ea"/>
              </a:rPr>
              <a:t>Maja</a:t>
            </a:r>
            <a:r>
              <a:rPr lang="en-US" sz="2400" b="1" kern="0" dirty="0" smtClean="0">
                <a:solidFill>
                  <a:schemeClr val="bg1"/>
                </a:solidFill>
                <a:latin typeface="+mn-lt"/>
                <a:ea typeface="+mn-ea"/>
              </a:rPr>
              <a:t>  PF=3.0</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idx="4294967295"/>
          </p:nvPr>
        </p:nvSpPr>
        <p:spPr bwMode="auto">
          <a:xfrm>
            <a:off x="457200" y="274638"/>
            <a:ext cx="8229600" cy="1143000"/>
          </a:xfrm>
          <a:prstGeom prst="rect">
            <a:avLst/>
          </a:prstGeom>
          <a:noFill/>
          <a:ln cap="flat" algn="ctr">
            <a:miter lim="800000"/>
            <a:headEnd/>
            <a:tailEnd/>
          </a:ln>
        </p:spPr>
        <p:txBody>
          <a:bodyPr anchor="ctr"/>
          <a:lstStyle/>
          <a:p>
            <a:pPr algn="l"/>
            <a:r>
              <a:rPr lang="en-US" sz="3200" b="1" dirty="0" smtClean="0">
                <a:solidFill>
                  <a:srgbClr val="FFFF00"/>
                </a:solidFill>
              </a:rPr>
              <a:t>The Pilot Factor gives newer XC pilots a real chance (given that </a:t>
            </a:r>
            <a:r>
              <a:rPr lang="en-US" sz="3200" b="1" dirty="0" err="1" smtClean="0">
                <a:solidFill>
                  <a:srgbClr val="FFFF00"/>
                </a:solidFill>
              </a:rPr>
              <a:t>Ramy’s</a:t>
            </a:r>
            <a:r>
              <a:rPr lang="en-US" sz="3200" b="1" dirty="0" smtClean="0">
                <a:solidFill>
                  <a:srgbClr val="FFFF00"/>
                </a:solidFill>
              </a:rPr>
              <a:t> already won it twice)</a:t>
            </a:r>
            <a:endParaRPr lang="en-US" sz="3200" b="1" dirty="0">
              <a:solidFill>
                <a:srgbClr val="FFFF00"/>
              </a:solidFill>
            </a:endParaRPr>
          </a:p>
        </p:txBody>
      </p:sp>
      <p:pic>
        <p:nvPicPr>
          <p:cNvPr id="4" name="Picture 3" descr="SawyerPF.jpg"/>
          <p:cNvPicPr>
            <a:picLocks noChangeAspect="1"/>
          </p:cNvPicPr>
          <p:nvPr/>
        </p:nvPicPr>
        <p:blipFill>
          <a:blip r:embed="rId2"/>
          <a:stretch>
            <a:fillRect/>
          </a:stretch>
        </p:blipFill>
        <p:spPr>
          <a:xfrm>
            <a:off x="609600" y="1905000"/>
            <a:ext cx="7710355" cy="3048000"/>
          </a:xfrm>
          <a:prstGeom prst="rect">
            <a:avLst/>
          </a:prstGeom>
        </p:spPr>
      </p:pic>
      <p:sp>
        <p:nvSpPr>
          <p:cNvPr id="7" name="Rectangle 6"/>
          <p:cNvSpPr/>
          <p:nvPr/>
        </p:nvSpPr>
        <p:spPr>
          <a:xfrm>
            <a:off x="1524000" y="5029200"/>
            <a:ext cx="6248400" cy="1791260"/>
          </a:xfrm>
          <a:prstGeom prst="rect">
            <a:avLst/>
          </a:prstGeom>
        </p:spPr>
        <p:txBody>
          <a:bodyPr wrap="square">
            <a:spAutoFit/>
          </a:bodyPr>
          <a:lstStyle/>
          <a:p>
            <a:pPr marL="800100" lvl="1" indent="-342900" eaLnBrk="1" hangingPunct="1">
              <a:spcBef>
                <a:spcPct val="20000"/>
              </a:spcBef>
              <a:defRPr/>
            </a:pPr>
            <a:r>
              <a:rPr lang="en-US" sz="2400" b="1" kern="0" dirty="0" err="1" smtClean="0">
                <a:solidFill>
                  <a:schemeClr val="bg1"/>
                </a:solidFill>
              </a:rPr>
              <a:t>eg</a:t>
            </a:r>
            <a:r>
              <a:rPr lang="en-US" sz="2400" b="1" kern="0" dirty="0" smtClean="0">
                <a:solidFill>
                  <a:schemeClr val="bg1"/>
                </a:solidFill>
              </a:rPr>
              <a:t>- </a:t>
            </a:r>
            <a:r>
              <a:rPr lang="en-US" sz="2400" b="1" kern="0" dirty="0" err="1">
                <a:solidFill>
                  <a:schemeClr val="bg1"/>
                </a:solidFill>
              </a:rPr>
              <a:t>Ramy</a:t>
            </a:r>
            <a:r>
              <a:rPr lang="en-US" sz="2400" b="1" kern="0" dirty="0">
                <a:solidFill>
                  <a:schemeClr val="bg1"/>
                </a:solidFill>
              </a:rPr>
              <a:t>, Buzz, Mike S  PF=0.7</a:t>
            </a:r>
          </a:p>
          <a:p>
            <a:pPr marL="800100" lvl="1" indent="-342900" eaLnBrk="1" hangingPunct="1">
              <a:spcBef>
                <a:spcPct val="20000"/>
              </a:spcBef>
              <a:defRPr/>
            </a:pPr>
            <a:r>
              <a:rPr lang="en-US" sz="2400" b="1" kern="0" dirty="0">
                <a:solidFill>
                  <a:schemeClr val="bg1"/>
                </a:solidFill>
              </a:rPr>
              <a:t>Mike Mayo, Larry  PF=1.0</a:t>
            </a:r>
          </a:p>
          <a:p>
            <a:pPr marL="800100" lvl="1" indent="-342900" eaLnBrk="1" hangingPunct="1">
              <a:spcBef>
                <a:spcPct val="20000"/>
              </a:spcBef>
              <a:defRPr/>
            </a:pPr>
            <a:r>
              <a:rPr lang="en-US" sz="2400" b="1" kern="0" dirty="0">
                <a:solidFill>
                  <a:schemeClr val="bg1"/>
                </a:solidFill>
              </a:rPr>
              <a:t>Terence, Marianne  PF=1.5</a:t>
            </a:r>
          </a:p>
          <a:p>
            <a:pPr marL="800100" lvl="1" indent="-342900" eaLnBrk="1" hangingPunct="1">
              <a:spcBef>
                <a:spcPct val="20000"/>
              </a:spcBef>
              <a:defRPr/>
            </a:pPr>
            <a:r>
              <a:rPr lang="en-US" sz="2400" b="1" kern="0" dirty="0">
                <a:solidFill>
                  <a:schemeClr val="bg1"/>
                </a:solidFill>
              </a:rPr>
              <a:t>Van, </a:t>
            </a:r>
            <a:r>
              <a:rPr lang="en-US" sz="2400" b="1" kern="0" dirty="0" err="1">
                <a:solidFill>
                  <a:schemeClr val="bg1"/>
                </a:solidFill>
              </a:rPr>
              <a:t>Maja</a:t>
            </a:r>
            <a:r>
              <a:rPr lang="en-US" sz="2400" b="1" kern="0" dirty="0">
                <a:solidFill>
                  <a:schemeClr val="bg1"/>
                </a:solidFill>
              </a:rPr>
              <a:t>  PF=</a:t>
            </a:r>
            <a:r>
              <a:rPr lang="en-US" sz="2400" b="1" kern="0" dirty="0" smtClean="0">
                <a:solidFill>
                  <a:schemeClr val="bg1"/>
                </a:solidFill>
              </a:rPr>
              <a:t>3.0</a:t>
            </a:r>
            <a:endParaRPr lang="en-US" sz="2400" b="1" kern="0" dirty="0">
              <a:solidFill>
                <a:schemeClr val="bg1"/>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 name="TextBox 9"/>
          <p:cNvSpPr txBox="1"/>
          <p:nvPr/>
        </p:nvSpPr>
        <p:spPr>
          <a:xfrm>
            <a:off x="457200" y="228600"/>
            <a:ext cx="4475905" cy="523220"/>
          </a:xfrm>
          <a:prstGeom prst="rect">
            <a:avLst/>
          </a:prstGeom>
          <a:noFill/>
        </p:spPr>
        <p:txBody>
          <a:bodyPr wrap="none" rtlCol="0">
            <a:spAutoFit/>
          </a:bodyPr>
          <a:lstStyle/>
          <a:p>
            <a:r>
              <a:rPr lang="en-US" sz="2800" b="1" dirty="0" smtClean="0">
                <a:solidFill>
                  <a:schemeClr val="bg1"/>
                </a:solidFill>
              </a:rPr>
              <a:t>This is the order in “km”</a:t>
            </a:r>
            <a:endParaRPr lang="en-US" sz="2800" b="1" dirty="0">
              <a:solidFill>
                <a:schemeClr val="bg1"/>
              </a:solidFill>
            </a:endParaRPr>
          </a:p>
        </p:txBody>
      </p:sp>
      <p:cxnSp>
        <p:nvCxnSpPr>
          <p:cNvPr id="7" name="Straight Connector 6"/>
          <p:cNvCxnSpPr/>
          <p:nvPr/>
        </p:nvCxnSpPr>
        <p:spPr bwMode="auto">
          <a:xfrm>
            <a:off x="1524000" y="1447800"/>
            <a:ext cx="5029200" cy="0"/>
          </a:xfrm>
          <a:prstGeom prst="line">
            <a:avLst/>
          </a:prstGeom>
          <a:solidFill>
            <a:schemeClr val="accent1"/>
          </a:solidFill>
          <a:ln w="38100" cap="flat" cmpd="sng" algn="ctr">
            <a:solidFill>
              <a:schemeClr val="bg1"/>
            </a:solidFill>
            <a:prstDash val="solid"/>
            <a:round/>
            <a:headEnd type="none" w="med" len="med"/>
            <a:tailEnd type="none" w="med" len="med"/>
          </a:ln>
          <a:effectLst/>
        </p:spPr>
      </p:cxnSp>
      <p:sp>
        <p:nvSpPr>
          <p:cNvPr id="4" name="Rectangle 3"/>
          <p:cNvSpPr/>
          <p:nvPr/>
        </p:nvSpPr>
        <p:spPr>
          <a:xfrm>
            <a:off x="2286000" y="914400"/>
            <a:ext cx="4572000" cy="5324535"/>
          </a:xfrm>
          <a:prstGeom prst="rect">
            <a:avLst/>
          </a:prstGeom>
        </p:spPr>
        <p:txBody>
          <a:bodyPr>
            <a:spAutoFit/>
          </a:bodyPr>
          <a:lstStyle/>
          <a:p>
            <a:r>
              <a:rPr lang="en-US" sz="2000" dirty="0">
                <a:solidFill>
                  <a:srgbClr val="FFFFFF"/>
                </a:solidFill>
              </a:rPr>
              <a:t>Pilot	</a:t>
            </a:r>
            <a:r>
              <a:rPr lang="en-US" sz="2000" dirty="0" smtClean="0">
                <a:solidFill>
                  <a:srgbClr val="FFFFFF"/>
                </a:solidFill>
              </a:rPr>
              <a:t>		km</a:t>
            </a:r>
            <a:endParaRPr lang="en-US" sz="2000" dirty="0">
              <a:solidFill>
                <a:srgbClr val="FFFFFF"/>
              </a:solidFill>
            </a:endParaRPr>
          </a:p>
          <a:p>
            <a:r>
              <a:rPr lang="en-US" sz="2000" dirty="0" err="1">
                <a:solidFill>
                  <a:srgbClr val="FFFFFF"/>
                </a:solidFill>
              </a:rPr>
              <a:t>Ramy</a:t>
            </a:r>
            <a:r>
              <a:rPr lang="en-US" sz="2000" dirty="0">
                <a:solidFill>
                  <a:srgbClr val="FFFFFF"/>
                </a:solidFill>
              </a:rPr>
              <a:t> </a:t>
            </a:r>
            <a:r>
              <a:rPr lang="en-US" sz="2000" dirty="0" err="1">
                <a:solidFill>
                  <a:srgbClr val="FFFFFF"/>
                </a:solidFill>
              </a:rPr>
              <a:t>Yanetz</a:t>
            </a:r>
            <a:r>
              <a:rPr lang="en-US" sz="2000" dirty="0">
                <a:solidFill>
                  <a:srgbClr val="FFFFFF"/>
                </a:solidFill>
              </a:rPr>
              <a:t> (US)	36592</a:t>
            </a:r>
          </a:p>
          <a:p>
            <a:r>
              <a:rPr lang="en-US" sz="2000" dirty="0">
                <a:solidFill>
                  <a:srgbClr val="FFFFFF"/>
                </a:solidFill>
              </a:rPr>
              <a:t>Buzz Graves (US)	13419</a:t>
            </a:r>
          </a:p>
          <a:p>
            <a:r>
              <a:rPr lang="en-US" sz="2000" dirty="0">
                <a:solidFill>
                  <a:srgbClr val="FFFFFF"/>
                </a:solidFill>
              </a:rPr>
              <a:t>Michael Mayo (US)	8048</a:t>
            </a:r>
          </a:p>
          <a:p>
            <a:r>
              <a:rPr lang="en-US" sz="2000" dirty="0">
                <a:solidFill>
                  <a:srgbClr val="FFFFFF"/>
                </a:solidFill>
              </a:rPr>
              <a:t>Larry Suter (US)	</a:t>
            </a:r>
            <a:r>
              <a:rPr lang="en-US" sz="2000" dirty="0" smtClean="0">
                <a:solidFill>
                  <a:srgbClr val="FFFFFF"/>
                </a:solidFill>
              </a:rPr>
              <a:t>7036</a:t>
            </a:r>
            <a:endParaRPr lang="en-US" sz="2000" dirty="0">
              <a:solidFill>
                <a:srgbClr val="FFFFFF"/>
              </a:solidFill>
            </a:endParaRPr>
          </a:p>
          <a:p>
            <a:r>
              <a:rPr lang="en-US" sz="2000" dirty="0">
                <a:solidFill>
                  <a:srgbClr val="FFFFFF"/>
                </a:solidFill>
              </a:rPr>
              <a:t>Jim Alton (US)	</a:t>
            </a:r>
            <a:r>
              <a:rPr lang="en-US" sz="2000" dirty="0" smtClean="0">
                <a:solidFill>
                  <a:srgbClr val="FFFFFF"/>
                </a:solidFill>
              </a:rPr>
              <a:t>	5975</a:t>
            </a:r>
            <a:endParaRPr lang="en-US" sz="2000" dirty="0">
              <a:solidFill>
                <a:srgbClr val="FFFFFF"/>
              </a:solidFill>
            </a:endParaRPr>
          </a:p>
          <a:p>
            <a:r>
              <a:rPr lang="en-US" sz="2000" dirty="0">
                <a:solidFill>
                  <a:srgbClr val="FFFFFF"/>
                </a:solidFill>
              </a:rPr>
              <a:t>Marianne Guerin (US)	4226</a:t>
            </a:r>
          </a:p>
          <a:p>
            <a:r>
              <a:rPr lang="en-US" sz="2000" dirty="0">
                <a:solidFill>
                  <a:srgbClr val="FFFFFF"/>
                </a:solidFill>
              </a:rPr>
              <a:t>William Snow (US)	3434</a:t>
            </a:r>
          </a:p>
          <a:p>
            <a:r>
              <a:rPr lang="en-US" sz="2000" dirty="0">
                <a:solidFill>
                  <a:srgbClr val="FFFFFF"/>
                </a:solidFill>
              </a:rPr>
              <a:t>Shannon Madsen (US)	2851</a:t>
            </a:r>
          </a:p>
          <a:p>
            <a:r>
              <a:rPr lang="en-US" sz="2000" dirty="0">
                <a:solidFill>
                  <a:srgbClr val="FFFFFF"/>
                </a:solidFill>
              </a:rPr>
              <a:t>Van Henson (US)	</a:t>
            </a:r>
            <a:r>
              <a:rPr lang="en-US" sz="2000" dirty="0" smtClean="0">
                <a:solidFill>
                  <a:srgbClr val="FFFFFF"/>
                </a:solidFill>
              </a:rPr>
              <a:t>1864</a:t>
            </a:r>
            <a:endParaRPr lang="en-US" sz="2000" dirty="0">
              <a:solidFill>
                <a:srgbClr val="FFFFFF"/>
              </a:solidFill>
            </a:endParaRPr>
          </a:p>
          <a:p>
            <a:r>
              <a:rPr lang="en-US" sz="2000" dirty="0">
                <a:solidFill>
                  <a:srgbClr val="FFFFFF"/>
                </a:solidFill>
              </a:rPr>
              <a:t>Matthew </a:t>
            </a:r>
            <a:r>
              <a:rPr lang="en-US" sz="2000" dirty="0" err="1">
                <a:solidFill>
                  <a:srgbClr val="FFFFFF"/>
                </a:solidFill>
              </a:rPr>
              <a:t>Gast</a:t>
            </a:r>
            <a:r>
              <a:rPr lang="en-US" sz="2000" dirty="0">
                <a:solidFill>
                  <a:srgbClr val="FFFFFF"/>
                </a:solidFill>
              </a:rPr>
              <a:t> (US)	1468</a:t>
            </a:r>
          </a:p>
          <a:p>
            <a:r>
              <a:rPr lang="en-US" sz="2000" dirty="0">
                <a:solidFill>
                  <a:srgbClr val="FFFFFF"/>
                </a:solidFill>
              </a:rPr>
              <a:t>Dan Colton (US)	</a:t>
            </a:r>
            <a:r>
              <a:rPr lang="en-US" sz="2000" dirty="0" smtClean="0">
                <a:solidFill>
                  <a:srgbClr val="FFFFFF"/>
                </a:solidFill>
              </a:rPr>
              <a:t>1466</a:t>
            </a:r>
            <a:endParaRPr lang="en-US" sz="2000" dirty="0">
              <a:solidFill>
                <a:srgbClr val="FFFFFF"/>
              </a:solidFill>
            </a:endParaRPr>
          </a:p>
          <a:p>
            <a:r>
              <a:rPr lang="en-US" sz="2000" dirty="0" err="1">
                <a:solidFill>
                  <a:srgbClr val="FFFFFF"/>
                </a:solidFill>
              </a:rPr>
              <a:t>Morteza</a:t>
            </a:r>
            <a:r>
              <a:rPr lang="en-US" sz="2000" dirty="0">
                <a:solidFill>
                  <a:srgbClr val="FFFFFF"/>
                </a:solidFill>
              </a:rPr>
              <a:t> Ansari (CA)	1070</a:t>
            </a:r>
          </a:p>
          <a:p>
            <a:r>
              <a:rPr lang="en-US" sz="2000" dirty="0" err="1">
                <a:solidFill>
                  <a:srgbClr val="FFFFFF"/>
                </a:solidFill>
              </a:rPr>
              <a:t>Marton</a:t>
            </a:r>
            <a:r>
              <a:rPr lang="en-US" sz="2000" dirty="0">
                <a:solidFill>
                  <a:srgbClr val="FFFFFF"/>
                </a:solidFill>
              </a:rPr>
              <a:t> </a:t>
            </a:r>
            <a:r>
              <a:rPr lang="en-US" sz="2000" dirty="0" smtClean="0">
                <a:solidFill>
                  <a:srgbClr val="FFFFFF"/>
                </a:solidFill>
              </a:rPr>
              <a:t>KS </a:t>
            </a:r>
            <a:r>
              <a:rPr lang="en-US" sz="2000" dirty="0">
                <a:solidFill>
                  <a:srgbClr val="FFFFFF"/>
                </a:solidFill>
              </a:rPr>
              <a:t>(US</a:t>
            </a:r>
            <a:r>
              <a:rPr lang="en-US" sz="2000" dirty="0" smtClean="0">
                <a:solidFill>
                  <a:srgbClr val="FFFFFF"/>
                </a:solidFill>
              </a:rPr>
              <a:t>)	</a:t>
            </a:r>
            <a:r>
              <a:rPr lang="en-US" sz="2000" dirty="0">
                <a:solidFill>
                  <a:srgbClr val="FFFFFF"/>
                </a:solidFill>
              </a:rPr>
              <a:t>	811</a:t>
            </a:r>
          </a:p>
          <a:p>
            <a:r>
              <a:rPr lang="en-US" sz="2000" dirty="0">
                <a:solidFill>
                  <a:srgbClr val="FFFFFF"/>
                </a:solidFill>
              </a:rPr>
              <a:t>Brian Roach (US</a:t>
            </a:r>
            <a:r>
              <a:rPr lang="en-US" sz="2000" dirty="0" smtClean="0">
                <a:solidFill>
                  <a:srgbClr val="FFFFFF"/>
                </a:solidFill>
              </a:rPr>
              <a:t>)	792</a:t>
            </a:r>
            <a:endParaRPr lang="en-US" sz="2000" dirty="0">
              <a:solidFill>
                <a:srgbClr val="FFFFFF"/>
              </a:solidFill>
            </a:endParaRPr>
          </a:p>
          <a:p>
            <a:r>
              <a:rPr lang="en-US" sz="2000" dirty="0">
                <a:solidFill>
                  <a:srgbClr val="FFFFFF"/>
                </a:solidFill>
              </a:rPr>
              <a:t>Walter Friedrich (US)	754</a:t>
            </a:r>
          </a:p>
          <a:p>
            <a:r>
              <a:rPr lang="en-US" sz="2000" dirty="0">
                <a:solidFill>
                  <a:srgbClr val="FFFFFF"/>
                </a:solidFill>
              </a:rPr>
              <a:t>Thomas </a:t>
            </a:r>
            <a:r>
              <a:rPr lang="en-US" sz="2000" dirty="0" err="1">
                <a:solidFill>
                  <a:srgbClr val="FFFFFF"/>
                </a:solidFill>
              </a:rPr>
              <a:t>Anklam</a:t>
            </a:r>
            <a:r>
              <a:rPr lang="en-US" sz="2000" dirty="0">
                <a:solidFill>
                  <a:srgbClr val="FFFFFF"/>
                </a:solidFill>
              </a:rPr>
              <a:t> (US)	588</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 name="TextBox 9"/>
          <p:cNvSpPr txBox="1"/>
          <p:nvPr/>
        </p:nvSpPr>
        <p:spPr>
          <a:xfrm>
            <a:off x="457200" y="228600"/>
            <a:ext cx="4935967" cy="523220"/>
          </a:xfrm>
          <a:prstGeom prst="rect">
            <a:avLst/>
          </a:prstGeom>
          <a:noFill/>
        </p:spPr>
        <p:txBody>
          <a:bodyPr wrap="none" rtlCol="0">
            <a:spAutoFit/>
          </a:bodyPr>
          <a:lstStyle/>
          <a:p>
            <a:r>
              <a:rPr lang="en-US" sz="2800" b="1" dirty="0" smtClean="0">
                <a:solidFill>
                  <a:schemeClr val="bg1"/>
                </a:solidFill>
              </a:rPr>
              <a:t>This is the order in “points”</a:t>
            </a:r>
            <a:endParaRPr lang="en-US" sz="2800" b="1" dirty="0">
              <a:solidFill>
                <a:schemeClr val="bg1"/>
              </a:solidFill>
            </a:endParaRPr>
          </a:p>
        </p:txBody>
      </p:sp>
      <p:cxnSp>
        <p:nvCxnSpPr>
          <p:cNvPr id="6" name="Straight Connector 5"/>
          <p:cNvCxnSpPr/>
          <p:nvPr/>
        </p:nvCxnSpPr>
        <p:spPr bwMode="auto">
          <a:xfrm>
            <a:off x="914400" y="1524000"/>
            <a:ext cx="7620000" cy="0"/>
          </a:xfrm>
          <a:prstGeom prst="line">
            <a:avLst/>
          </a:prstGeom>
          <a:solidFill>
            <a:schemeClr val="accent1"/>
          </a:solidFill>
          <a:ln w="38100" cap="flat" cmpd="sng" algn="ctr">
            <a:solidFill>
              <a:schemeClr val="bg1"/>
            </a:solidFill>
            <a:prstDash val="solid"/>
            <a:round/>
            <a:headEnd type="none" w="med" len="med"/>
            <a:tailEnd type="none" w="med" len="med"/>
          </a:ln>
          <a:effectLst/>
        </p:spPr>
      </p:cxnSp>
      <p:sp>
        <p:nvSpPr>
          <p:cNvPr id="2" name="Rectangle 1"/>
          <p:cNvSpPr/>
          <p:nvPr/>
        </p:nvSpPr>
        <p:spPr>
          <a:xfrm>
            <a:off x="1828800" y="990600"/>
            <a:ext cx="6858000" cy="5324535"/>
          </a:xfrm>
          <a:prstGeom prst="rect">
            <a:avLst/>
          </a:prstGeom>
        </p:spPr>
        <p:txBody>
          <a:bodyPr wrap="square">
            <a:spAutoFit/>
          </a:bodyPr>
          <a:lstStyle/>
          <a:p>
            <a:r>
              <a:rPr lang="en-US" sz="2000" dirty="0">
                <a:solidFill>
                  <a:srgbClr val="FFFFFF"/>
                </a:solidFill>
              </a:rPr>
              <a:t>Pilot	</a:t>
            </a:r>
            <a:r>
              <a:rPr lang="en-US" sz="2000" dirty="0" smtClean="0">
                <a:solidFill>
                  <a:srgbClr val="FFFFFF"/>
                </a:solidFill>
              </a:rPr>
              <a:t>		Points</a:t>
            </a:r>
            <a:r>
              <a:rPr lang="en-US" sz="2000" dirty="0">
                <a:solidFill>
                  <a:srgbClr val="FFFFFF"/>
                </a:solidFill>
              </a:rPr>
              <a:t>	</a:t>
            </a:r>
            <a:r>
              <a:rPr lang="en-US" sz="2000" dirty="0" smtClean="0">
                <a:solidFill>
                  <a:srgbClr val="FFFFFF"/>
                </a:solidFill>
              </a:rPr>
              <a:t>PF</a:t>
            </a:r>
            <a:endParaRPr lang="en-US" sz="2000" dirty="0">
              <a:solidFill>
                <a:srgbClr val="FFFFFF"/>
              </a:solidFill>
            </a:endParaRPr>
          </a:p>
          <a:p>
            <a:r>
              <a:rPr lang="en-US" sz="2000" dirty="0" err="1">
                <a:solidFill>
                  <a:srgbClr val="FFFFFF"/>
                </a:solidFill>
              </a:rPr>
              <a:t>Ramy</a:t>
            </a:r>
            <a:r>
              <a:rPr lang="en-US" sz="2000" dirty="0">
                <a:solidFill>
                  <a:srgbClr val="FFFFFF"/>
                </a:solidFill>
              </a:rPr>
              <a:t> </a:t>
            </a:r>
            <a:r>
              <a:rPr lang="en-US" sz="2000" dirty="0" err="1">
                <a:solidFill>
                  <a:srgbClr val="FFFFFF"/>
                </a:solidFill>
              </a:rPr>
              <a:t>Yanetz</a:t>
            </a:r>
            <a:r>
              <a:rPr lang="en-US" sz="2000" dirty="0">
                <a:solidFill>
                  <a:srgbClr val="FFFFFF"/>
                </a:solidFill>
              </a:rPr>
              <a:t> (US)	35470	0.7</a:t>
            </a:r>
          </a:p>
          <a:p>
            <a:r>
              <a:rPr lang="en-US" sz="2000" dirty="0">
                <a:solidFill>
                  <a:srgbClr val="FFFFFF"/>
                </a:solidFill>
              </a:rPr>
              <a:t>Buzz Graves (US)	12502	0.7</a:t>
            </a:r>
          </a:p>
          <a:p>
            <a:r>
              <a:rPr lang="en-US" sz="2000" dirty="0">
                <a:solidFill>
                  <a:srgbClr val="FFFFFF"/>
                </a:solidFill>
              </a:rPr>
              <a:t>Michael Mayo (US)	8234	1</a:t>
            </a:r>
          </a:p>
          <a:p>
            <a:r>
              <a:rPr lang="en-US" sz="2000" dirty="0">
                <a:solidFill>
                  <a:srgbClr val="FFFFFF"/>
                </a:solidFill>
              </a:rPr>
              <a:t>Larry Suter (US)	7689	1</a:t>
            </a:r>
          </a:p>
          <a:p>
            <a:r>
              <a:rPr lang="en-US" sz="2000" dirty="0">
                <a:solidFill>
                  <a:srgbClr val="FFFFFF"/>
                </a:solidFill>
              </a:rPr>
              <a:t>Jim Alton (US)	</a:t>
            </a:r>
            <a:r>
              <a:rPr lang="en-US" sz="2000" dirty="0" smtClean="0">
                <a:solidFill>
                  <a:srgbClr val="FFFFFF"/>
                </a:solidFill>
              </a:rPr>
              <a:t>	5860</a:t>
            </a:r>
            <a:r>
              <a:rPr lang="en-US" sz="2000" dirty="0">
                <a:solidFill>
                  <a:srgbClr val="FFFFFF"/>
                </a:solidFill>
              </a:rPr>
              <a:t>	1</a:t>
            </a:r>
          </a:p>
          <a:p>
            <a:r>
              <a:rPr lang="en-US" sz="2000" dirty="0">
                <a:solidFill>
                  <a:srgbClr val="FFFFFF"/>
                </a:solidFill>
              </a:rPr>
              <a:t>Marianne Guerin (US)	4434	1.5</a:t>
            </a:r>
          </a:p>
          <a:p>
            <a:r>
              <a:rPr lang="en-US" sz="2000" dirty="0">
                <a:solidFill>
                  <a:srgbClr val="FFFFFF"/>
                </a:solidFill>
              </a:rPr>
              <a:t>William Snow (US)	3752	3</a:t>
            </a:r>
          </a:p>
          <a:p>
            <a:r>
              <a:rPr lang="en-US" sz="2000" dirty="0">
                <a:solidFill>
                  <a:srgbClr val="FFFFFF"/>
                </a:solidFill>
              </a:rPr>
              <a:t>Shannon Madsen (US)	2850	1</a:t>
            </a:r>
          </a:p>
          <a:p>
            <a:r>
              <a:rPr lang="en-US" sz="2000" dirty="0">
                <a:solidFill>
                  <a:srgbClr val="FFFFFF"/>
                </a:solidFill>
              </a:rPr>
              <a:t>Van Henson (US)	2179	3</a:t>
            </a:r>
          </a:p>
          <a:p>
            <a:r>
              <a:rPr lang="en-US" sz="2000" dirty="0">
                <a:solidFill>
                  <a:srgbClr val="FFFFFF"/>
                </a:solidFill>
              </a:rPr>
              <a:t>Matthew </a:t>
            </a:r>
            <a:r>
              <a:rPr lang="en-US" sz="2000" dirty="0" err="1">
                <a:solidFill>
                  <a:srgbClr val="FFFFFF"/>
                </a:solidFill>
              </a:rPr>
              <a:t>Gast</a:t>
            </a:r>
            <a:r>
              <a:rPr lang="en-US" sz="2000" dirty="0">
                <a:solidFill>
                  <a:srgbClr val="FFFFFF"/>
                </a:solidFill>
              </a:rPr>
              <a:t> (US)	1915	4</a:t>
            </a:r>
          </a:p>
          <a:p>
            <a:r>
              <a:rPr lang="en-US" sz="2000" dirty="0">
                <a:solidFill>
                  <a:srgbClr val="FFFFFF"/>
                </a:solidFill>
              </a:rPr>
              <a:t>Dan Colton (US)	1829	4</a:t>
            </a:r>
          </a:p>
          <a:p>
            <a:r>
              <a:rPr lang="en-US" sz="2000" dirty="0" err="1">
                <a:solidFill>
                  <a:srgbClr val="FFFFFF"/>
                </a:solidFill>
              </a:rPr>
              <a:t>Morteza</a:t>
            </a:r>
            <a:r>
              <a:rPr lang="en-US" sz="2000" dirty="0">
                <a:solidFill>
                  <a:srgbClr val="FFFFFF"/>
                </a:solidFill>
              </a:rPr>
              <a:t> Ansari (CA)	1085	1</a:t>
            </a:r>
          </a:p>
          <a:p>
            <a:r>
              <a:rPr lang="en-US" sz="2000" dirty="0" err="1">
                <a:solidFill>
                  <a:srgbClr val="FFFFFF"/>
                </a:solidFill>
              </a:rPr>
              <a:t>Marton</a:t>
            </a:r>
            <a:r>
              <a:rPr lang="en-US" sz="2000" dirty="0">
                <a:solidFill>
                  <a:srgbClr val="FFFFFF"/>
                </a:solidFill>
              </a:rPr>
              <a:t> </a:t>
            </a:r>
            <a:r>
              <a:rPr lang="en-US" sz="2000" dirty="0" smtClean="0">
                <a:solidFill>
                  <a:srgbClr val="FFFFFF"/>
                </a:solidFill>
              </a:rPr>
              <a:t>KS (</a:t>
            </a:r>
            <a:r>
              <a:rPr lang="en-US" sz="2000" dirty="0">
                <a:solidFill>
                  <a:srgbClr val="FFFFFF"/>
                </a:solidFill>
              </a:rPr>
              <a:t>US)	</a:t>
            </a:r>
            <a:r>
              <a:rPr lang="en-US" sz="2000" dirty="0" smtClean="0">
                <a:solidFill>
                  <a:srgbClr val="FFFFFF"/>
                </a:solidFill>
              </a:rPr>
              <a:t>	1084</a:t>
            </a:r>
            <a:r>
              <a:rPr lang="en-US" sz="2000" dirty="0">
                <a:solidFill>
                  <a:srgbClr val="FFFFFF"/>
                </a:solidFill>
              </a:rPr>
              <a:t>	4</a:t>
            </a:r>
          </a:p>
          <a:p>
            <a:r>
              <a:rPr lang="en-US" sz="2000" dirty="0">
                <a:solidFill>
                  <a:srgbClr val="FFFFFF"/>
                </a:solidFill>
              </a:rPr>
              <a:t>Brian Roach (US)	901	4</a:t>
            </a:r>
          </a:p>
          <a:p>
            <a:r>
              <a:rPr lang="en-US" sz="2000" dirty="0">
                <a:solidFill>
                  <a:srgbClr val="FFFFFF"/>
                </a:solidFill>
              </a:rPr>
              <a:t>Walter Friedrich (US)	761	1.5</a:t>
            </a:r>
          </a:p>
          <a:p>
            <a:r>
              <a:rPr lang="en-US" sz="2000" dirty="0">
                <a:solidFill>
                  <a:srgbClr val="FFFFFF"/>
                </a:solidFill>
              </a:rPr>
              <a:t>Thomas </a:t>
            </a:r>
            <a:r>
              <a:rPr lang="en-US" sz="2000" dirty="0" err="1">
                <a:solidFill>
                  <a:srgbClr val="FFFFFF"/>
                </a:solidFill>
              </a:rPr>
              <a:t>Anklam</a:t>
            </a:r>
            <a:r>
              <a:rPr lang="en-US" sz="2000" dirty="0">
                <a:solidFill>
                  <a:srgbClr val="FFFFFF"/>
                </a:solidFill>
              </a:rPr>
              <a:t> (US)	743	4</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 name="TextBox 9"/>
          <p:cNvSpPr txBox="1"/>
          <p:nvPr/>
        </p:nvSpPr>
        <p:spPr>
          <a:xfrm>
            <a:off x="457200" y="228600"/>
            <a:ext cx="6213560" cy="523220"/>
          </a:xfrm>
          <a:prstGeom prst="rect">
            <a:avLst/>
          </a:prstGeom>
          <a:noFill/>
        </p:spPr>
        <p:txBody>
          <a:bodyPr wrap="none" rtlCol="0">
            <a:spAutoFit/>
          </a:bodyPr>
          <a:lstStyle/>
          <a:p>
            <a:r>
              <a:rPr lang="en-US" sz="2800" b="1" dirty="0" smtClean="0">
                <a:solidFill>
                  <a:schemeClr val="bg1"/>
                </a:solidFill>
              </a:rPr>
              <a:t>This is the order in “Sawyer Score”</a:t>
            </a:r>
            <a:endParaRPr lang="en-US" sz="2800" b="1" dirty="0">
              <a:solidFill>
                <a:schemeClr val="bg1"/>
              </a:solidFill>
            </a:endParaRPr>
          </a:p>
        </p:txBody>
      </p:sp>
      <p:cxnSp>
        <p:nvCxnSpPr>
          <p:cNvPr id="5" name="Straight Connector 4"/>
          <p:cNvCxnSpPr/>
          <p:nvPr/>
        </p:nvCxnSpPr>
        <p:spPr bwMode="auto">
          <a:xfrm>
            <a:off x="457200" y="1524000"/>
            <a:ext cx="8382000" cy="0"/>
          </a:xfrm>
          <a:prstGeom prst="line">
            <a:avLst/>
          </a:prstGeom>
          <a:solidFill>
            <a:schemeClr val="accent1"/>
          </a:solidFill>
          <a:ln w="38100" cap="flat" cmpd="sng" algn="ctr">
            <a:solidFill>
              <a:schemeClr val="bg1"/>
            </a:solidFill>
            <a:prstDash val="solid"/>
            <a:round/>
            <a:headEnd type="none" w="med" len="med"/>
            <a:tailEnd type="none" w="med" len="med"/>
          </a:ln>
          <a:effectLst/>
        </p:spPr>
      </p:cxnSp>
      <p:sp>
        <p:nvSpPr>
          <p:cNvPr id="2" name="Rectangle 1"/>
          <p:cNvSpPr/>
          <p:nvPr/>
        </p:nvSpPr>
        <p:spPr>
          <a:xfrm>
            <a:off x="2286000" y="1028343"/>
            <a:ext cx="6324600" cy="5016758"/>
          </a:xfrm>
          <a:prstGeom prst="rect">
            <a:avLst/>
          </a:prstGeom>
        </p:spPr>
        <p:txBody>
          <a:bodyPr wrap="square">
            <a:spAutoFit/>
          </a:bodyPr>
          <a:lstStyle/>
          <a:p>
            <a:r>
              <a:rPr lang="en-US" sz="2000" dirty="0">
                <a:solidFill>
                  <a:srgbClr val="FFFFFF"/>
                </a:solidFill>
              </a:rPr>
              <a:t>Pilot	</a:t>
            </a:r>
            <a:r>
              <a:rPr lang="en-US" sz="2000" dirty="0" smtClean="0">
                <a:solidFill>
                  <a:srgbClr val="FFFFFF"/>
                </a:solidFill>
              </a:rPr>
              <a:t>		Sawyer </a:t>
            </a:r>
            <a:r>
              <a:rPr lang="en-US" sz="2000" dirty="0">
                <a:solidFill>
                  <a:srgbClr val="FFFFFF"/>
                </a:solidFill>
              </a:rPr>
              <a:t>Score (points</a:t>
            </a:r>
            <a:r>
              <a:rPr lang="en-US" sz="2000" dirty="0" smtClean="0">
                <a:solidFill>
                  <a:srgbClr val="FFFFFF"/>
                </a:solidFill>
              </a:rPr>
              <a:t>*PF)</a:t>
            </a:r>
            <a:endParaRPr lang="en-US" sz="2000" dirty="0">
              <a:solidFill>
                <a:srgbClr val="FFFFFF"/>
              </a:solidFill>
            </a:endParaRPr>
          </a:p>
          <a:p>
            <a:r>
              <a:rPr lang="en-US" sz="2000" dirty="0" err="1">
                <a:solidFill>
                  <a:srgbClr val="FFFFFF"/>
                </a:solidFill>
              </a:rPr>
              <a:t>Ramy</a:t>
            </a:r>
            <a:r>
              <a:rPr lang="en-US" sz="2000" dirty="0">
                <a:solidFill>
                  <a:srgbClr val="FFFFFF"/>
                </a:solidFill>
              </a:rPr>
              <a:t> </a:t>
            </a:r>
            <a:r>
              <a:rPr lang="en-US" sz="2000" dirty="0" err="1">
                <a:solidFill>
                  <a:srgbClr val="FFFFFF"/>
                </a:solidFill>
              </a:rPr>
              <a:t>Yanetz</a:t>
            </a:r>
            <a:r>
              <a:rPr lang="en-US" sz="2000" dirty="0">
                <a:solidFill>
                  <a:srgbClr val="FFFFFF"/>
                </a:solidFill>
              </a:rPr>
              <a:t> (US)	24829</a:t>
            </a:r>
          </a:p>
          <a:p>
            <a:r>
              <a:rPr lang="en-US" sz="2000" dirty="0">
                <a:solidFill>
                  <a:srgbClr val="FFFFFF"/>
                </a:solidFill>
              </a:rPr>
              <a:t>William Snow (US)	11257</a:t>
            </a:r>
          </a:p>
          <a:p>
            <a:r>
              <a:rPr lang="en-US" sz="2000" dirty="0">
                <a:solidFill>
                  <a:srgbClr val="FFFFFF"/>
                </a:solidFill>
              </a:rPr>
              <a:t>Buzz Graves (US)	8751</a:t>
            </a:r>
          </a:p>
          <a:p>
            <a:r>
              <a:rPr lang="en-US" sz="2000" dirty="0">
                <a:solidFill>
                  <a:srgbClr val="FFFFFF"/>
                </a:solidFill>
              </a:rPr>
              <a:t>Michael Mayo (US)	8234</a:t>
            </a:r>
          </a:p>
          <a:p>
            <a:r>
              <a:rPr lang="en-US" sz="2000" dirty="0">
                <a:solidFill>
                  <a:srgbClr val="FFFFFF"/>
                </a:solidFill>
              </a:rPr>
              <a:t>Larry Suter (US)	7689</a:t>
            </a:r>
          </a:p>
          <a:p>
            <a:r>
              <a:rPr lang="en-US" sz="2000" dirty="0">
                <a:solidFill>
                  <a:srgbClr val="FFFFFF"/>
                </a:solidFill>
              </a:rPr>
              <a:t>Matthew </a:t>
            </a:r>
            <a:r>
              <a:rPr lang="en-US" sz="2000" dirty="0" err="1">
                <a:solidFill>
                  <a:srgbClr val="FFFFFF"/>
                </a:solidFill>
              </a:rPr>
              <a:t>Gast</a:t>
            </a:r>
            <a:r>
              <a:rPr lang="en-US" sz="2000" dirty="0">
                <a:solidFill>
                  <a:srgbClr val="FFFFFF"/>
                </a:solidFill>
              </a:rPr>
              <a:t> (US)	7659</a:t>
            </a:r>
          </a:p>
          <a:p>
            <a:r>
              <a:rPr lang="en-US" sz="2000" dirty="0">
                <a:solidFill>
                  <a:srgbClr val="FFFFFF"/>
                </a:solidFill>
              </a:rPr>
              <a:t>Dan Colton (US)	7318</a:t>
            </a:r>
          </a:p>
          <a:p>
            <a:r>
              <a:rPr lang="en-US" sz="2000" dirty="0">
                <a:solidFill>
                  <a:srgbClr val="FFFFFF"/>
                </a:solidFill>
              </a:rPr>
              <a:t>Marianne Guerin (US)	6651</a:t>
            </a:r>
          </a:p>
          <a:p>
            <a:r>
              <a:rPr lang="en-US" sz="2000" dirty="0">
                <a:solidFill>
                  <a:srgbClr val="FFFFFF"/>
                </a:solidFill>
              </a:rPr>
              <a:t>Van Henson (US)	6538</a:t>
            </a:r>
          </a:p>
          <a:p>
            <a:r>
              <a:rPr lang="en-US" sz="2000" dirty="0">
                <a:solidFill>
                  <a:srgbClr val="FFFFFF"/>
                </a:solidFill>
              </a:rPr>
              <a:t>Jim Alton (US)	</a:t>
            </a:r>
            <a:r>
              <a:rPr lang="en-US" sz="2000" dirty="0" smtClean="0">
                <a:solidFill>
                  <a:srgbClr val="FFFFFF"/>
                </a:solidFill>
              </a:rPr>
              <a:t>	5860</a:t>
            </a:r>
            <a:endParaRPr lang="en-US" sz="2000" dirty="0">
              <a:solidFill>
                <a:srgbClr val="FFFFFF"/>
              </a:solidFill>
            </a:endParaRPr>
          </a:p>
          <a:p>
            <a:r>
              <a:rPr lang="en-US" sz="2000" dirty="0" err="1">
                <a:solidFill>
                  <a:srgbClr val="FFFFFF"/>
                </a:solidFill>
              </a:rPr>
              <a:t>Marton</a:t>
            </a:r>
            <a:r>
              <a:rPr lang="en-US" sz="2000" dirty="0">
                <a:solidFill>
                  <a:srgbClr val="FFFFFF"/>
                </a:solidFill>
              </a:rPr>
              <a:t> </a:t>
            </a:r>
            <a:r>
              <a:rPr lang="en-US" sz="2000" dirty="0" smtClean="0">
                <a:solidFill>
                  <a:srgbClr val="FFFFFF"/>
                </a:solidFill>
              </a:rPr>
              <a:t>KS(</a:t>
            </a:r>
            <a:r>
              <a:rPr lang="en-US" sz="2000" dirty="0">
                <a:solidFill>
                  <a:srgbClr val="FFFFFF"/>
                </a:solidFill>
              </a:rPr>
              <a:t>US)	</a:t>
            </a:r>
            <a:r>
              <a:rPr lang="en-US" sz="2000" dirty="0" smtClean="0">
                <a:solidFill>
                  <a:srgbClr val="FFFFFF"/>
                </a:solidFill>
              </a:rPr>
              <a:t>	4337</a:t>
            </a:r>
            <a:endParaRPr lang="en-US" sz="2000" dirty="0">
              <a:solidFill>
                <a:srgbClr val="FFFFFF"/>
              </a:solidFill>
            </a:endParaRPr>
          </a:p>
          <a:p>
            <a:r>
              <a:rPr lang="en-US" sz="2000" dirty="0">
                <a:solidFill>
                  <a:srgbClr val="FFFFFF"/>
                </a:solidFill>
              </a:rPr>
              <a:t>Brian Roach (US)	3603</a:t>
            </a:r>
          </a:p>
          <a:p>
            <a:r>
              <a:rPr lang="en-US" sz="2000" dirty="0">
                <a:solidFill>
                  <a:srgbClr val="FFFFFF"/>
                </a:solidFill>
              </a:rPr>
              <a:t>Thomas </a:t>
            </a:r>
            <a:r>
              <a:rPr lang="en-US" sz="2000" dirty="0" err="1">
                <a:solidFill>
                  <a:srgbClr val="FFFFFF"/>
                </a:solidFill>
              </a:rPr>
              <a:t>Anklam</a:t>
            </a:r>
            <a:r>
              <a:rPr lang="en-US" sz="2000" dirty="0">
                <a:solidFill>
                  <a:srgbClr val="FFFFFF"/>
                </a:solidFill>
              </a:rPr>
              <a:t> (US)	2972</a:t>
            </a:r>
          </a:p>
          <a:p>
            <a:r>
              <a:rPr lang="en-US" sz="2000" dirty="0">
                <a:solidFill>
                  <a:srgbClr val="FFFFFF"/>
                </a:solidFill>
              </a:rPr>
              <a:t>Shannon Madsen (US)	2850</a:t>
            </a:r>
          </a:p>
          <a:p>
            <a:r>
              <a:rPr lang="en-US" sz="2000" dirty="0">
                <a:solidFill>
                  <a:srgbClr val="FFFFFF"/>
                </a:solidFill>
              </a:rPr>
              <a:t>Andrew Chant (CA)	2021</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 name="TextBox 9"/>
          <p:cNvSpPr txBox="1"/>
          <p:nvPr/>
        </p:nvSpPr>
        <p:spPr>
          <a:xfrm>
            <a:off x="457200" y="228600"/>
            <a:ext cx="6213560" cy="523220"/>
          </a:xfrm>
          <a:prstGeom prst="rect">
            <a:avLst/>
          </a:prstGeom>
          <a:noFill/>
        </p:spPr>
        <p:txBody>
          <a:bodyPr wrap="none" rtlCol="0">
            <a:spAutoFit/>
          </a:bodyPr>
          <a:lstStyle/>
          <a:p>
            <a:r>
              <a:rPr lang="en-US" sz="2800" b="1" dirty="0" smtClean="0">
                <a:solidFill>
                  <a:schemeClr val="bg1"/>
                </a:solidFill>
              </a:rPr>
              <a:t>This is the order in “Sawyer Score”</a:t>
            </a:r>
            <a:endParaRPr lang="en-US" sz="2800" b="1" dirty="0">
              <a:solidFill>
                <a:schemeClr val="bg1"/>
              </a:solidFill>
            </a:endParaRPr>
          </a:p>
        </p:txBody>
      </p:sp>
      <p:cxnSp>
        <p:nvCxnSpPr>
          <p:cNvPr id="5" name="Straight Connector 4"/>
          <p:cNvCxnSpPr/>
          <p:nvPr/>
        </p:nvCxnSpPr>
        <p:spPr bwMode="auto">
          <a:xfrm>
            <a:off x="457200" y="1524000"/>
            <a:ext cx="8382000" cy="0"/>
          </a:xfrm>
          <a:prstGeom prst="line">
            <a:avLst/>
          </a:prstGeom>
          <a:solidFill>
            <a:schemeClr val="accent1"/>
          </a:solidFill>
          <a:ln w="38100" cap="flat" cmpd="sng" algn="ctr">
            <a:solidFill>
              <a:schemeClr val="bg1"/>
            </a:solidFill>
            <a:prstDash val="solid"/>
            <a:round/>
            <a:headEnd type="none" w="med" len="med"/>
            <a:tailEnd type="none" w="med" len="med"/>
          </a:ln>
          <a:effectLst/>
        </p:spPr>
      </p:cxnSp>
      <p:sp>
        <p:nvSpPr>
          <p:cNvPr id="2" name="Rectangle 1"/>
          <p:cNvSpPr/>
          <p:nvPr/>
        </p:nvSpPr>
        <p:spPr>
          <a:xfrm>
            <a:off x="2286000" y="1028343"/>
            <a:ext cx="6324600" cy="5016758"/>
          </a:xfrm>
          <a:prstGeom prst="rect">
            <a:avLst/>
          </a:prstGeom>
        </p:spPr>
        <p:txBody>
          <a:bodyPr wrap="square">
            <a:spAutoFit/>
          </a:bodyPr>
          <a:lstStyle/>
          <a:p>
            <a:r>
              <a:rPr lang="en-US" sz="2000" dirty="0">
                <a:solidFill>
                  <a:srgbClr val="FFFFFF"/>
                </a:solidFill>
              </a:rPr>
              <a:t>Pilot	</a:t>
            </a:r>
            <a:r>
              <a:rPr lang="en-US" sz="2000" dirty="0" smtClean="0">
                <a:solidFill>
                  <a:srgbClr val="FFFFFF"/>
                </a:solidFill>
              </a:rPr>
              <a:t>		Sawyer </a:t>
            </a:r>
            <a:r>
              <a:rPr lang="en-US" sz="2000" dirty="0">
                <a:solidFill>
                  <a:srgbClr val="FFFFFF"/>
                </a:solidFill>
              </a:rPr>
              <a:t>Score (points*</a:t>
            </a:r>
            <a:r>
              <a:rPr lang="en-US" sz="2000" dirty="0" err="1">
                <a:solidFill>
                  <a:srgbClr val="FFFFFF"/>
                </a:solidFill>
              </a:rPr>
              <a:t>mult</a:t>
            </a:r>
            <a:r>
              <a:rPr lang="en-US" sz="2000" dirty="0">
                <a:solidFill>
                  <a:srgbClr val="FFFFFF"/>
                </a:solidFill>
              </a:rPr>
              <a:t>)</a:t>
            </a:r>
          </a:p>
          <a:p>
            <a:r>
              <a:rPr lang="en-US" sz="2000" dirty="0" err="1">
                <a:solidFill>
                  <a:srgbClr val="FFFFFF"/>
                </a:solidFill>
              </a:rPr>
              <a:t>Ramy</a:t>
            </a:r>
            <a:r>
              <a:rPr lang="en-US" sz="2000" dirty="0">
                <a:solidFill>
                  <a:srgbClr val="FFFFFF"/>
                </a:solidFill>
              </a:rPr>
              <a:t> </a:t>
            </a:r>
            <a:r>
              <a:rPr lang="en-US" sz="2000" dirty="0" err="1">
                <a:solidFill>
                  <a:srgbClr val="FFFFFF"/>
                </a:solidFill>
              </a:rPr>
              <a:t>Yanetz</a:t>
            </a:r>
            <a:r>
              <a:rPr lang="en-US" sz="2000" dirty="0">
                <a:solidFill>
                  <a:srgbClr val="FFFFFF"/>
                </a:solidFill>
              </a:rPr>
              <a:t> (US)	24829</a:t>
            </a:r>
          </a:p>
          <a:p>
            <a:r>
              <a:rPr lang="en-US" sz="2000" dirty="0">
                <a:solidFill>
                  <a:srgbClr val="FFFFFF"/>
                </a:solidFill>
              </a:rPr>
              <a:t>William Snow (US)	11257</a:t>
            </a:r>
          </a:p>
          <a:p>
            <a:r>
              <a:rPr lang="en-US" sz="2000" dirty="0">
                <a:solidFill>
                  <a:srgbClr val="FFFFFF"/>
                </a:solidFill>
              </a:rPr>
              <a:t>Buzz Graves (US)	8751</a:t>
            </a:r>
          </a:p>
          <a:p>
            <a:r>
              <a:rPr lang="en-US" sz="2000" dirty="0">
                <a:solidFill>
                  <a:srgbClr val="FFFFFF"/>
                </a:solidFill>
              </a:rPr>
              <a:t>Michael Mayo (US)	8234</a:t>
            </a:r>
          </a:p>
          <a:p>
            <a:r>
              <a:rPr lang="en-US" sz="2000" dirty="0">
                <a:solidFill>
                  <a:srgbClr val="FFFFFF"/>
                </a:solidFill>
              </a:rPr>
              <a:t>Larry Suter (US)	7689</a:t>
            </a:r>
          </a:p>
          <a:p>
            <a:r>
              <a:rPr lang="en-US" sz="2000" dirty="0">
                <a:solidFill>
                  <a:srgbClr val="FFFFFF"/>
                </a:solidFill>
              </a:rPr>
              <a:t>Matthew </a:t>
            </a:r>
            <a:r>
              <a:rPr lang="en-US" sz="2000" dirty="0" err="1">
                <a:solidFill>
                  <a:srgbClr val="FFFFFF"/>
                </a:solidFill>
              </a:rPr>
              <a:t>Gast</a:t>
            </a:r>
            <a:r>
              <a:rPr lang="en-US" sz="2000" dirty="0">
                <a:solidFill>
                  <a:srgbClr val="FFFFFF"/>
                </a:solidFill>
              </a:rPr>
              <a:t> (US)	7659</a:t>
            </a:r>
          </a:p>
          <a:p>
            <a:r>
              <a:rPr lang="en-US" sz="2000" dirty="0">
                <a:solidFill>
                  <a:srgbClr val="FFFFFF"/>
                </a:solidFill>
              </a:rPr>
              <a:t>Dan Colton (US)	7318</a:t>
            </a:r>
          </a:p>
          <a:p>
            <a:r>
              <a:rPr lang="en-US" sz="2000" dirty="0">
                <a:solidFill>
                  <a:srgbClr val="FFFFFF"/>
                </a:solidFill>
              </a:rPr>
              <a:t>Marianne Guerin (US)	6651</a:t>
            </a:r>
          </a:p>
          <a:p>
            <a:r>
              <a:rPr lang="en-US" sz="2000" dirty="0">
                <a:solidFill>
                  <a:srgbClr val="FFFFFF"/>
                </a:solidFill>
              </a:rPr>
              <a:t>Van Henson (US)	6538</a:t>
            </a:r>
          </a:p>
          <a:p>
            <a:r>
              <a:rPr lang="en-US" sz="2000" dirty="0">
                <a:solidFill>
                  <a:srgbClr val="FFFFFF"/>
                </a:solidFill>
              </a:rPr>
              <a:t>Jim Alton (US)	</a:t>
            </a:r>
            <a:r>
              <a:rPr lang="en-US" sz="2000" dirty="0" smtClean="0">
                <a:solidFill>
                  <a:srgbClr val="FFFFFF"/>
                </a:solidFill>
              </a:rPr>
              <a:t>	5860</a:t>
            </a:r>
            <a:endParaRPr lang="en-US" sz="2000" dirty="0">
              <a:solidFill>
                <a:srgbClr val="FFFFFF"/>
              </a:solidFill>
            </a:endParaRPr>
          </a:p>
          <a:p>
            <a:r>
              <a:rPr lang="en-US" sz="2000" dirty="0" err="1">
                <a:solidFill>
                  <a:srgbClr val="FFFFFF"/>
                </a:solidFill>
              </a:rPr>
              <a:t>Marton</a:t>
            </a:r>
            <a:r>
              <a:rPr lang="en-US" sz="2000" dirty="0">
                <a:solidFill>
                  <a:srgbClr val="FFFFFF"/>
                </a:solidFill>
              </a:rPr>
              <a:t> </a:t>
            </a:r>
            <a:r>
              <a:rPr lang="en-US" sz="2000" dirty="0" smtClean="0">
                <a:solidFill>
                  <a:srgbClr val="FFFFFF"/>
                </a:solidFill>
              </a:rPr>
              <a:t>KS(</a:t>
            </a:r>
            <a:r>
              <a:rPr lang="en-US" sz="2000" dirty="0">
                <a:solidFill>
                  <a:srgbClr val="FFFFFF"/>
                </a:solidFill>
              </a:rPr>
              <a:t>US)	</a:t>
            </a:r>
            <a:r>
              <a:rPr lang="en-US" sz="2000" dirty="0" smtClean="0">
                <a:solidFill>
                  <a:srgbClr val="FFFFFF"/>
                </a:solidFill>
              </a:rPr>
              <a:t>	4337</a:t>
            </a:r>
            <a:endParaRPr lang="en-US" sz="2000" dirty="0">
              <a:solidFill>
                <a:srgbClr val="FFFFFF"/>
              </a:solidFill>
            </a:endParaRPr>
          </a:p>
          <a:p>
            <a:r>
              <a:rPr lang="en-US" sz="2000" dirty="0">
                <a:solidFill>
                  <a:srgbClr val="FFFFFF"/>
                </a:solidFill>
              </a:rPr>
              <a:t>Brian Roach (US)	3603</a:t>
            </a:r>
          </a:p>
          <a:p>
            <a:r>
              <a:rPr lang="en-US" sz="2000" dirty="0">
                <a:solidFill>
                  <a:srgbClr val="FFFFFF"/>
                </a:solidFill>
              </a:rPr>
              <a:t>Thomas </a:t>
            </a:r>
            <a:r>
              <a:rPr lang="en-US" sz="2000" dirty="0" err="1">
                <a:solidFill>
                  <a:srgbClr val="FFFFFF"/>
                </a:solidFill>
              </a:rPr>
              <a:t>Anklam</a:t>
            </a:r>
            <a:r>
              <a:rPr lang="en-US" sz="2000" dirty="0">
                <a:solidFill>
                  <a:srgbClr val="FFFFFF"/>
                </a:solidFill>
              </a:rPr>
              <a:t> (US)	2972</a:t>
            </a:r>
          </a:p>
          <a:p>
            <a:r>
              <a:rPr lang="en-US" sz="2000" dirty="0">
                <a:solidFill>
                  <a:srgbClr val="FFFFFF"/>
                </a:solidFill>
              </a:rPr>
              <a:t>Shannon Madsen (US)	2850</a:t>
            </a:r>
          </a:p>
          <a:p>
            <a:r>
              <a:rPr lang="en-US" sz="2000" dirty="0">
                <a:solidFill>
                  <a:srgbClr val="FFFFFF"/>
                </a:solidFill>
              </a:rPr>
              <a:t>Andrew Chant (CA)	2021</a:t>
            </a:r>
          </a:p>
        </p:txBody>
      </p:sp>
      <p:graphicFrame>
        <p:nvGraphicFramePr>
          <p:cNvPr id="3" name="Table 2"/>
          <p:cNvGraphicFramePr>
            <a:graphicFrameLocks noGrp="1"/>
          </p:cNvGraphicFramePr>
          <p:nvPr/>
        </p:nvGraphicFramePr>
        <p:xfrm>
          <a:off x="3441700" y="2024221"/>
          <a:ext cx="2260600" cy="3677920"/>
        </p:xfrm>
        <a:graphic>
          <a:graphicData uri="http://schemas.openxmlformats.org/drawingml/2006/table">
            <a:tbl>
              <a:tblPr/>
              <a:tblGrid>
                <a:gridCol w="1511300"/>
                <a:gridCol w="749300"/>
              </a:tblGrid>
              <a:tr h="190500">
                <a:tc>
                  <a:txBody>
                    <a:bodyPr/>
                    <a:lstStyle/>
                    <a:p>
                      <a:pPr algn="l" fontAlgn="b"/>
                      <a:r>
                        <a:rPr lang="en-US" sz="1200" b="0" i="0" u="none" strike="noStrike">
                          <a:solidFill>
                            <a:srgbClr val="000000"/>
                          </a:solidFill>
                          <a:effectLst/>
                          <a:latin typeface="Calibri"/>
                        </a:rPr>
                        <a:t>Pilot</a:t>
                      </a:r>
                    </a:p>
                  </a:txBody>
                  <a:tcPr marL="12700" marR="12700" marT="12700" marB="0" anchor="b">
                    <a:lnL>
                      <a:noFill/>
                    </a:lnL>
                    <a:lnR>
                      <a:noFill/>
                    </a:lnR>
                    <a:lnT>
                      <a:noFill/>
                    </a:lnT>
                    <a:lnB>
                      <a:noFill/>
                    </a:lnB>
                  </a:tcPr>
                </a:tc>
                <a:tc>
                  <a:txBody>
                    <a:bodyPr/>
                    <a:lstStyle/>
                    <a:p>
                      <a:pPr algn="l" fontAlgn="b"/>
                      <a:r>
                        <a:rPr lang="en-US" sz="1200" b="0" i="0" u="none" strike="noStrike">
                          <a:solidFill>
                            <a:srgbClr val="000000"/>
                          </a:solidFill>
                          <a:effectLst/>
                          <a:latin typeface="Calibri"/>
                        </a:rPr>
                        <a:t>Sawyer Score (points*mult)</a:t>
                      </a:r>
                    </a:p>
                  </a:txBody>
                  <a:tcPr marL="12700" marR="12700" marT="12700" marB="0" anchor="b">
                    <a:lnL>
                      <a:noFill/>
                    </a:lnL>
                    <a:lnR>
                      <a:noFill/>
                    </a:lnR>
                    <a:lnT>
                      <a:noFill/>
                    </a:lnT>
                    <a:lnB>
                      <a:noFill/>
                    </a:lnB>
                  </a:tcPr>
                </a:tc>
              </a:tr>
              <a:tr h="190500">
                <a:tc>
                  <a:txBody>
                    <a:bodyPr/>
                    <a:lstStyle/>
                    <a:p>
                      <a:pPr algn="l" fontAlgn="b"/>
                      <a:r>
                        <a:rPr lang="en-US" sz="1200" b="0" i="0" u="none" strike="noStrike">
                          <a:solidFill>
                            <a:srgbClr val="000000"/>
                          </a:solidFill>
                          <a:effectLst/>
                          <a:latin typeface="Calibri"/>
                        </a:rPr>
                        <a:t>Ramy Yanetz (US)</a:t>
                      </a:r>
                    </a:p>
                  </a:txBody>
                  <a:tcPr marL="12700" marR="12700" marT="12700" marB="0" anchor="b">
                    <a:lnL>
                      <a:noFill/>
                    </a:lnL>
                    <a:lnR>
                      <a:noFill/>
                    </a:lnR>
                    <a:lnT>
                      <a:noFill/>
                    </a:lnT>
                    <a:lnB>
                      <a:noFill/>
                    </a:lnB>
                  </a:tcPr>
                </a:tc>
                <a:tc>
                  <a:txBody>
                    <a:bodyPr/>
                    <a:lstStyle/>
                    <a:p>
                      <a:pPr algn="r" fontAlgn="b"/>
                      <a:r>
                        <a:rPr lang="is-IS" sz="1200" b="0" i="0" u="none" strike="noStrike">
                          <a:solidFill>
                            <a:srgbClr val="000000"/>
                          </a:solidFill>
                          <a:effectLst/>
                          <a:latin typeface="Calibri"/>
                        </a:rPr>
                        <a:t>24829</a:t>
                      </a:r>
                    </a:p>
                  </a:txBody>
                  <a:tcPr marL="12700" marR="12700" marT="12700" marB="0" anchor="b">
                    <a:lnL>
                      <a:noFill/>
                    </a:lnL>
                    <a:lnR>
                      <a:noFill/>
                    </a:lnR>
                    <a:lnT>
                      <a:noFill/>
                    </a:lnT>
                    <a:lnB>
                      <a:noFill/>
                    </a:lnB>
                  </a:tcPr>
                </a:tc>
              </a:tr>
              <a:tr h="190500">
                <a:tc>
                  <a:txBody>
                    <a:bodyPr/>
                    <a:lstStyle/>
                    <a:p>
                      <a:pPr algn="l" fontAlgn="b"/>
                      <a:r>
                        <a:rPr lang="en-US" sz="1200" b="0" i="0" u="none" strike="noStrike">
                          <a:solidFill>
                            <a:srgbClr val="000000"/>
                          </a:solidFill>
                          <a:effectLst/>
                          <a:latin typeface="Calibri"/>
                        </a:rPr>
                        <a:t>William Snow (US)</a:t>
                      </a:r>
                    </a:p>
                  </a:txBody>
                  <a:tcPr marL="12700" marR="12700" marT="12700" marB="0" anchor="b">
                    <a:lnL>
                      <a:noFill/>
                    </a:lnL>
                    <a:lnR>
                      <a:noFill/>
                    </a:lnR>
                    <a:lnT>
                      <a:noFill/>
                    </a:lnT>
                    <a:lnB>
                      <a:noFill/>
                    </a:lnB>
                  </a:tcPr>
                </a:tc>
                <a:tc>
                  <a:txBody>
                    <a:bodyPr/>
                    <a:lstStyle/>
                    <a:p>
                      <a:pPr algn="r" fontAlgn="b"/>
                      <a:r>
                        <a:rPr lang="is-IS" sz="1200" b="0" i="0" u="none" strike="noStrike">
                          <a:solidFill>
                            <a:srgbClr val="000000"/>
                          </a:solidFill>
                          <a:effectLst/>
                          <a:latin typeface="Calibri"/>
                        </a:rPr>
                        <a:t>11257</a:t>
                      </a:r>
                    </a:p>
                  </a:txBody>
                  <a:tcPr marL="12700" marR="12700" marT="12700" marB="0" anchor="b">
                    <a:lnL>
                      <a:noFill/>
                    </a:lnL>
                    <a:lnR>
                      <a:noFill/>
                    </a:lnR>
                    <a:lnT>
                      <a:noFill/>
                    </a:lnT>
                    <a:lnB>
                      <a:noFill/>
                    </a:lnB>
                  </a:tcPr>
                </a:tc>
              </a:tr>
              <a:tr h="190500">
                <a:tc>
                  <a:txBody>
                    <a:bodyPr/>
                    <a:lstStyle/>
                    <a:p>
                      <a:pPr algn="l" fontAlgn="b"/>
                      <a:r>
                        <a:rPr lang="en-US" sz="1200" b="0" i="0" u="none" strike="noStrike">
                          <a:solidFill>
                            <a:srgbClr val="000000"/>
                          </a:solidFill>
                          <a:effectLst/>
                          <a:latin typeface="Calibri"/>
                        </a:rPr>
                        <a:t>Buzz Graves (US)</a:t>
                      </a:r>
                    </a:p>
                  </a:txBody>
                  <a:tcPr marL="12700" marR="12700" marT="12700" marB="0" anchor="b">
                    <a:lnL>
                      <a:noFill/>
                    </a:lnL>
                    <a:lnR>
                      <a:noFill/>
                    </a:lnR>
                    <a:lnT>
                      <a:noFill/>
                    </a:lnT>
                    <a:lnB>
                      <a:noFill/>
                    </a:lnB>
                  </a:tcPr>
                </a:tc>
                <a:tc>
                  <a:txBody>
                    <a:bodyPr/>
                    <a:lstStyle/>
                    <a:p>
                      <a:pPr algn="r" fontAlgn="b"/>
                      <a:r>
                        <a:rPr lang="fi-FI" sz="1200" b="0" i="0" u="none" strike="noStrike">
                          <a:solidFill>
                            <a:srgbClr val="000000"/>
                          </a:solidFill>
                          <a:effectLst/>
                          <a:latin typeface="Calibri"/>
                        </a:rPr>
                        <a:t>8751</a:t>
                      </a:r>
                    </a:p>
                  </a:txBody>
                  <a:tcPr marL="12700" marR="12700" marT="12700" marB="0" anchor="b">
                    <a:lnL>
                      <a:noFill/>
                    </a:lnL>
                    <a:lnR>
                      <a:noFill/>
                    </a:lnR>
                    <a:lnT>
                      <a:noFill/>
                    </a:lnT>
                    <a:lnB>
                      <a:noFill/>
                    </a:lnB>
                  </a:tcPr>
                </a:tc>
              </a:tr>
              <a:tr h="190500">
                <a:tc>
                  <a:txBody>
                    <a:bodyPr/>
                    <a:lstStyle/>
                    <a:p>
                      <a:pPr algn="l" fontAlgn="b"/>
                      <a:r>
                        <a:rPr lang="en-US" sz="1200" b="0" i="0" u="none" strike="noStrike">
                          <a:solidFill>
                            <a:srgbClr val="000000"/>
                          </a:solidFill>
                          <a:effectLst/>
                          <a:latin typeface="Calibri"/>
                        </a:rPr>
                        <a:t>Michael Mayo (US)</a:t>
                      </a:r>
                    </a:p>
                  </a:txBody>
                  <a:tcPr marL="12700" marR="12700" marT="12700" marB="0" anchor="b">
                    <a:lnL>
                      <a:noFill/>
                    </a:lnL>
                    <a:lnR>
                      <a:noFill/>
                    </a:lnR>
                    <a:lnT>
                      <a:noFill/>
                    </a:lnT>
                    <a:lnB>
                      <a:noFill/>
                    </a:lnB>
                  </a:tcPr>
                </a:tc>
                <a:tc>
                  <a:txBody>
                    <a:bodyPr/>
                    <a:lstStyle/>
                    <a:p>
                      <a:pPr algn="r" fontAlgn="b"/>
                      <a:r>
                        <a:rPr lang="is-IS" sz="1200" b="0" i="0" u="none" strike="noStrike">
                          <a:solidFill>
                            <a:srgbClr val="000000"/>
                          </a:solidFill>
                          <a:effectLst/>
                          <a:latin typeface="Calibri"/>
                        </a:rPr>
                        <a:t>8234</a:t>
                      </a:r>
                    </a:p>
                  </a:txBody>
                  <a:tcPr marL="12700" marR="12700" marT="12700" marB="0" anchor="b">
                    <a:lnL>
                      <a:noFill/>
                    </a:lnL>
                    <a:lnR>
                      <a:noFill/>
                    </a:lnR>
                    <a:lnT>
                      <a:noFill/>
                    </a:lnT>
                    <a:lnB>
                      <a:noFill/>
                    </a:lnB>
                  </a:tcPr>
                </a:tc>
              </a:tr>
              <a:tr h="190500">
                <a:tc>
                  <a:txBody>
                    <a:bodyPr/>
                    <a:lstStyle/>
                    <a:p>
                      <a:pPr algn="l" fontAlgn="b"/>
                      <a:r>
                        <a:rPr lang="en-US" sz="1200" b="0" i="0" u="none" strike="noStrike">
                          <a:solidFill>
                            <a:srgbClr val="000000"/>
                          </a:solidFill>
                          <a:effectLst/>
                          <a:latin typeface="Calibri"/>
                        </a:rPr>
                        <a:t>Larry Suter (US)</a:t>
                      </a:r>
                    </a:p>
                  </a:txBody>
                  <a:tcPr marL="12700" marR="12700" marT="12700" marB="0" anchor="b">
                    <a:lnL>
                      <a:noFill/>
                    </a:lnL>
                    <a:lnR>
                      <a:noFill/>
                    </a:lnR>
                    <a:lnT>
                      <a:noFill/>
                    </a:lnT>
                    <a:lnB>
                      <a:noFill/>
                    </a:lnB>
                  </a:tcPr>
                </a:tc>
                <a:tc>
                  <a:txBody>
                    <a:bodyPr/>
                    <a:lstStyle/>
                    <a:p>
                      <a:pPr algn="r" fontAlgn="b"/>
                      <a:r>
                        <a:rPr lang="cs-CZ" sz="1200" b="0" i="0" u="none" strike="noStrike">
                          <a:solidFill>
                            <a:srgbClr val="000000"/>
                          </a:solidFill>
                          <a:effectLst/>
                          <a:latin typeface="Calibri"/>
                        </a:rPr>
                        <a:t>7689</a:t>
                      </a:r>
                    </a:p>
                  </a:txBody>
                  <a:tcPr marL="12700" marR="12700" marT="12700" marB="0" anchor="b">
                    <a:lnL>
                      <a:noFill/>
                    </a:lnL>
                    <a:lnR>
                      <a:noFill/>
                    </a:lnR>
                    <a:lnT>
                      <a:noFill/>
                    </a:lnT>
                    <a:lnB>
                      <a:noFill/>
                    </a:lnB>
                  </a:tcPr>
                </a:tc>
              </a:tr>
              <a:tr h="190500">
                <a:tc>
                  <a:txBody>
                    <a:bodyPr/>
                    <a:lstStyle/>
                    <a:p>
                      <a:pPr algn="l" fontAlgn="b"/>
                      <a:r>
                        <a:rPr lang="en-US" sz="1200" b="0" i="0" u="none" strike="noStrike">
                          <a:solidFill>
                            <a:srgbClr val="000000"/>
                          </a:solidFill>
                          <a:effectLst/>
                          <a:latin typeface="Calibri"/>
                        </a:rPr>
                        <a:t>Matthew Gast (US)</a:t>
                      </a:r>
                    </a:p>
                  </a:txBody>
                  <a:tcPr marL="12700" marR="12700" marT="1270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7659</a:t>
                      </a:r>
                    </a:p>
                  </a:txBody>
                  <a:tcPr marL="12700" marR="12700" marT="12700" marB="0" anchor="b">
                    <a:lnL>
                      <a:noFill/>
                    </a:lnL>
                    <a:lnR>
                      <a:noFill/>
                    </a:lnR>
                    <a:lnT>
                      <a:noFill/>
                    </a:lnT>
                    <a:lnB>
                      <a:noFill/>
                    </a:lnB>
                  </a:tcPr>
                </a:tc>
              </a:tr>
              <a:tr h="190500">
                <a:tc>
                  <a:txBody>
                    <a:bodyPr/>
                    <a:lstStyle/>
                    <a:p>
                      <a:pPr algn="l" fontAlgn="b"/>
                      <a:r>
                        <a:rPr lang="en-US" sz="1200" b="0" i="0" u="none" strike="noStrike">
                          <a:solidFill>
                            <a:srgbClr val="000000"/>
                          </a:solidFill>
                          <a:effectLst/>
                          <a:latin typeface="Calibri"/>
                        </a:rPr>
                        <a:t>Dan Colton (US)</a:t>
                      </a:r>
                    </a:p>
                  </a:txBody>
                  <a:tcPr marL="12700" marR="12700" marT="12700" marB="0" anchor="b">
                    <a:lnL>
                      <a:noFill/>
                    </a:lnL>
                    <a:lnR>
                      <a:noFill/>
                    </a:lnR>
                    <a:lnT>
                      <a:noFill/>
                    </a:lnT>
                    <a:lnB>
                      <a:noFill/>
                    </a:lnB>
                  </a:tcPr>
                </a:tc>
                <a:tc>
                  <a:txBody>
                    <a:bodyPr/>
                    <a:lstStyle/>
                    <a:p>
                      <a:pPr algn="r" fontAlgn="b"/>
                      <a:r>
                        <a:rPr lang="is-IS" sz="1200" b="0" i="0" u="none" strike="noStrike">
                          <a:solidFill>
                            <a:srgbClr val="000000"/>
                          </a:solidFill>
                          <a:effectLst/>
                          <a:latin typeface="Calibri"/>
                        </a:rPr>
                        <a:t>7318</a:t>
                      </a:r>
                    </a:p>
                  </a:txBody>
                  <a:tcPr marL="12700" marR="12700" marT="12700" marB="0" anchor="b">
                    <a:lnL>
                      <a:noFill/>
                    </a:lnL>
                    <a:lnR>
                      <a:noFill/>
                    </a:lnR>
                    <a:lnT>
                      <a:noFill/>
                    </a:lnT>
                    <a:lnB>
                      <a:noFill/>
                    </a:lnB>
                  </a:tcPr>
                </a:tc>
              </a:tr>
              <a:tr h="190500">
                <a:tc>
                  <a:txBody>
                    <a:bodyPr/>
                    <a:lstStyle/>
                    <a:p>
                      <a:pPr algn="l" fontAlgn="b"/>
                      <a:r>
                        <a:rPr lang="en-US" sz="1200" b="0" i="0" u="none" strike="noStrike">
                          <a:solidFill>
                            <a:srgbClr val="000000"/>
                          </a:solidFill>
                          <a:effectLst/>
                          <a:latin typeface="Calibri"/>
                        </a:rPr>
                        <a:t>Marianne Guerin (US)</a:t>
                      </a:r>
                    </a:p>
                  </a:txBody>
                  <a:tcPr marL="12700" marR="12700" marT="12700" marB="0" anchor="b">
                    <a:lnL>
                      <a:noFill/>
                    </a:lnL>
                    <a:lnR>
                      <a:noFill/>
                    </a:lnR>
                    <a:lnT>
                      <a:noFill/>
                    </a:lnT>
                    <a:lnB>
                      <a:noFill/>
                    </a:lnB>
                  </a:tcPr>
                </a:tc>
                <a:tc>
                  <a:txBody>
                    <a:bodyPr/>
                    <a:lstStyle/>
                    <a:p>
                      <a:pPr algn="r" fontAlgn="b"/>
                      <a:r>
                        <a:rPr lang="is-IS" sz="1200" b="0" i="0" u="none" strike="noStrike">
                          <a:solidFill>
                            <a:srgbClr val="000000"/>
                          </a:solidFill>
                          <a:effectLst/>
                          <a:latin typeface="Calibri"/>
                        </a:rPr>
                        <a:t>6651</a:t>
                      </a:r>
                    </a:p>
                  </a:txBody>
                  <a:tcPr marL="12700" marR="12700" marT="12700" marB="0" anchor="b">
                    <a:lnL>
                      <a:noFill/>
                    </a:lnL>
                    <a:lnR>
                      <a:noFill/>
                    </a:lnR>
                    <a:lnT>
                      <a:noFill/>
                    </a:lnT>
                    <a:lnB>
                      <a:noFill/>
                    </a:lnB>
                  </a:tcPr>
                </a:tc>
              </a:tr>
              <a:tr h="190500">
                <a:tc>
                  <a:txBody>
                    <a:bodyPr/>
                    <a:lstStyle/>
                    <a:p>
                      <a:pPr algn="l" fontAlgn="b"/>
                      <a:r>
                        <a:rPr lang="en-US" sz="1200" b="0" i="0" u="none" strike="noStrike">
                          <a:solidFill>
                            <a:srgbClr val="000000"/>
                          </a:solidFill>
                          <a:effectLst/>
                          <a:latin typeface="Calibri"/>
                        </a:rPr>
                        <a:t>Van Henson (US)</a:t>
                      </a:r>
                    </a:p>
                  </a:txBody>
                  <a:tcPr marL="12700" marR="12700" marT="1270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6538</a:t>
                      </a:r>
                    </a:p>
                  </a:txBody>
                  <a:tcPr marL="12700" marR="12700" marT="12700" marB="0" anchor="b">
                    <a:lnL>
                      <a:noFill/>
                    </a:lnL>
                    <a:lnR>
                      <a:noFill/>
                    </a:lnR>
                    <a:lnT>
                      <a:noFill/>
                    </a:lnT>
                    <a:lnB>
                      <a:noFill/>
                    </a:lnB>
                  </a:tcPr>
                </a:tc>
              </a:tr>
              <a:tr h="190500">
                <a:tc>
                  <a:txBody>
                    <a:bodyPr/>
                    <a:lstStyle/>
                    <a:p>
                      <a:pPr algn="l" fontAlgn="b"/>
                      <a:r>
                        <a:rPr lang="en-US" sz="1200" b="0" i="0" u="none" strike="noStrike">
                          <a:solidFill>
                            <a:srgbClr val="000000"/>
                          </a:solidFill>
                          <a:effectLst/>
                          <a:latin typeface="Calibri"/>
                        </a:rPr>
                        <a:t>Jim Alton (US)</a:t>
                      </a:r>
                    </a:p>
                  </a:txBody>
                  <a:tcPr marL="12700" marR="12700" marT="12700" marB="0" anchor="b">
                    <a:lnL>
                      <a:noFill/>
                    </a:lnL>
                    <a:lnR>
                      <a:noFill/>
                    </a:lnR>
                    <a:lnT>
                      <a:noFill/>
                    </a:lnT>
                    <a:lnB>
                      <a:noFill/>
                    </a:lnB>
                  </a:tcPr>
                </a:tc>
                <a:tc>
                  <a:txBody>
                    <a:bodyPr/>
                    <a:lstStyle/>
                    <a:p>
                      <a:pPr algn="r" fontAlgn="b"/>
                      <a:r>
                        <a:rPr lang="ru-RU" sz="1200" b="0" i="0" u="none" strike="noStrike">
                          <a:solidFill>
                            <a:srgbClr val="000000"/>
                          </a:solidFill>
                          <a:effectLst/>
                          <a:latin typeface="Calibri"/>
                        </a:rPr>
                        <a:t>5860</a:t>
                      </a:r>
                    </a:p>
                  </a:txBody>
                  <a:tcPr marL="12700" marR="12700" marT="12700" marB="0" anchor="b">
                    <a:lnL>
                      <a:noFill/>
                    </a:lnL>
                    <a:lnR>
                      <a:noFill/>
                    </a:lnR>
                    <a:lnT>
                      <a:noFill/>
                    </a:lnT>
                    <a:lnB>
                      <a:noFill/>
                    </a:lnB>
                  </a:tcPr>
                </a:tc>
              </a:tr>
              <a:tr h="190500">
                <a:tc>
                  <a:txBody>
                    <a:bodyPr/>
                    <a:lstStyle/>
                    <a:p>
                      <a:pPr algn="l" fontAlgn="b"/>
                      <a:r>
                        <a:rPr lang="en-US" sz="1200" b="0" i="0" u="none" strike="noStrike">
                          <a:solidFill>
                            <a:srgbClr val="000000"/>
                          </a:solidFill>
                          <a:effectLst/>
                          <a:latin typeface="Calibri"/>
                        </a:rPr>
                        <a:t>Marton Kun-Szabo (US)</a:t>
                      </a:r>
                    </a:p>
                  </a:txBody>
                  <a:tcPr marL="12700" marR="12700" marT="12700" marB="0" anchor="b">
                    <a:lnL>
                      <a:noFill/>
                    </a:lnL>
                    <a:lnR>
                      <a:noFill/>
                    </a:lnR>
                    <a:lnT>
                      <a:noFill/>
                    </a:lnT>
                    <a:lnB>
                      <a:noFill/>
                    </a:lnB>
                  </a:tcPr>
                </a:tc>
                <a:tc>
                  <a:txBody>
                    <a:bodyPr/>
                    <a:lstStyle/>
                    <a:p>
                      <a:pPr algn="r" fontAlgn="b"/>
                      <a:r>
                        <a:rPr lang="is-IS" sz="1200" b="0" i="0" u="none" strike="noStrike">
                          <a:solidFill>
                            <a:srgbClr val="000000"/>
                          </a:solidFill>
                          <a:effectLst/>
                          <a:latin typeface="Calibri"/>
                        </a:rPr>
                        <a:t>4337</a:t>
                      </a:r>
                    </a:p>
                  </a:txBody>
                  <a:tcPr marL="12700" marR="12700" marT="12700" marB="0" anchor="b">
                    <a:lnL>
                      <a:noFill/>
                    </a:lnL>
                    <a:lnR>
                      <a:noFill/>
                    </a:lnR>
                    <a:lnT>
                      <a:noFill/>
                    </a:lnT>
                    <a:lnB>
                      <a:noFill/>
                    </a:lnB>
                  </a:tcPr>
                </a:tc>
              </a:tr>
              <a:tr h="190500">
                <a:tc>
                  <a:txBody>
                    <a:bodyPr/>
                    <a:lstStyle/>
                    <a:p>
                      <a:pPr algn="l" fontAlgn="b"/>
                      <a:r>
                        <a:rPr lang="en-US" sz="1200" b="0" i="0" u="none" strike="noStrike">
                          <a:solidFill>
                            <a:srgbClr val="000000"/>
                          </a:solidFill>
                          <a:effectLst/>
                          <a:latin typeface="Calibri"/>
                        </a:rPr>
                        <a:t>Brian Roach (US)</a:t>
                      </a:r>
                    </a:p>
                  </a:txBody>
                  <a:tcPr marL="12700" marR="12700" marT="12700" marB="0" anchor="b">
                    <a:lnL>
                      <a:noFill/>
                    </a:lnL>
                    <a:lnR>
                      <a:noFill/>
                    </a:lnR>
                    <a:lnT>
                      <a:noFill/>
                    </a:lnT>
                    <a:lnB>
                      <a:noFill/>
                    </a:lnB>
                  </a:tcPr>
                </a:tc>
                <a:tc>
                  <a:txBody>
                    <a:bodyPr/>
                    <a:lstStyle/>
                    <a:p>
                      <a:pPr algn="r" fontAlgn="b"/>
                      <a:r>
                        <a:rPr lang="cs-CZ" sz="1200" b="0" i="0" u="none" strike="noStrike">
                          <a:solidFill>
                            <a:srgbClr val="000000"/>
                          </a:solidFill>
                          <a:effectLst/>
                          <a:latin typeface="Calibri"/>
                        </a:rPr>
                        <a:t>3603</a:t>
                      </a:r>
                    </a:p>
                  </a:txBody>
                  <a:tcPr marL="12700" marR="12700" marT="12700" marB="0" anchor="b">
                    <a:lnL>
                      <a:noFill/>
                    </a:lnL>
                    <a:lnR>
                      <a:noFill/>
                    </a:lnR>
                    <a:lnT>
                      <a:noFill/>
                    </a:lnT>
                    <a:lnB>
                      <a:noFill/>
                    </a:lnB>
                  </a:tcPr>
                </a:tc>
              </a:tr>
              <a:tr h="190500">
                <a:tc>
                  <a:txBody>
                    <a:bodyPr/>
                    <a:lstStyle/>
                    <a:p>
                      <a:pPr algn="l" fontAlgn="b"/>
                      <a:r>
                        <a:rPr lang="en-US" sz="1200" b="0" i="0" u="none" strike="noStrike">
                          <a:solidFill>
                            <a:srgbClr val="000000"/>
                          </a:solidFill>
                          <a:effectLst/>
                          <a:latin typeface="Calibri"/>
                        </a:rPr>
                        <a:t>Thomas Anklam (US)</a:t>
                      </a:r>
                    </a:p>
                  </a:txBody>
                  <a:tcPr marL="12700" marR="12700" marT="12700" marB="0" anchor="b">
                    <a:lnL>
                      <a:noFill/>
                    </a:lnL>
                    <a:lnR>
                      <a:noFill/>
                    </a:lnR>
                    <a:lnT>
                      <a:noFill/>
                    </a:lnT>
                    <a:lnB>
                      <a:noFill/>
                    </a:lnB>
                  </a:tcPr>
                </a:tc>
                <a:tc>
                  <a:txBody>
                    <a:bodyPr/>
                    <a:lstStyle/>
                    <a:p>
                      <a:pPr algn="r" fontAlgn="b"/>
                      <a:r>
                        <a:rPr lang="cs-CZ" sz="1200" b="0" i="0" u="none" strike="noStrike">
                          <a:solidFill>
                            <a:srgbClr val="000000"/>
                          </a:solidFill>
                          <a:effectLst/>
                          <a:latin typeface="Calibri"/>
                        </a:rPr>
                        <a:t>2972</a:t>
                      </a:r>
                    </a:p>
                  </a:txBody>
                  <a:tcPr marL="12700" marR="12700" marT="12700" marB="0" anchor="b">
                    <a:lnL>
                      <a:noFill/>
                    </a:lnL>
                    <a:lnR>
                      <a:noFill/>
                    </a:lnR>
                    <a:lnT>
                      <a:noFill/>
                    </a:lnT>
                    <a:lnB>
                      <a:noFill/>
                    </a:lnB>
                  </a:tcPr>
                </a:tc>
              </a:tr>
              <a:tr h="190500">
                <a:tc>
                  <a:txBody>
                    <a:bodyPr/>
                    <a:lstStyle/>
                    <a:p>
                      <a:pPr algn="l" fontAlgn="b"/>
                      <a:r>
                        <a:rPr lang="en-US" sz="1200" b="0" i="0" u="none" strike="noStrike">
                          <a:solidFill>
                            <a:srgbClr val="000000"/>
                          </a:solidFill>
                          <a:effectLst/>
                          <a:latin typeface="Calibri"/>
                        </a:rPr>
                        <a:t>Shannon Madsen (US)</a:t>
                      </a:r>
                    </a:p>
                  </a:txBody>
                  <a:tcPr marL="12700" marR="12700" marT="12700" marB="0" anchor="b">
                    <a:lnL>
                      <a:noFill/>
                    </a:lnL>
                    <a:lnR>
                      <a:noFill/>
                    </a:lnR>
                    <a:lnT>
                      <a:noFill/>
                    </a:lnT>
                    <a:lnB>
                      <a:noFill/>
                    </a:lnB>
                  </a:tcPr>
                </a:tc>
                <a:tc>
                  <a:txBody>
                    <a:bodyPr/>
                    <a:lstStyle/>
                    <a:p>
                      <a:pPr algn="r" fontAlgn="b"/>
                      <a:r>
                        <a:rPr lang="is-IS" sz="1200" b="0" i="0" u="none" strike="noStrike">
                          <a:solidFill>
                            <a:srgbClr val="000000"/>
                          </a:solidFill>
                          <a:effectLst/>
                          <a:latin typeface="Calibri"/>
                        </a:rPr>
                        <a:t>2850</a:t>
                      </a:r>
                    </a:p>
                  </a:txBody>
                  <a:tcPr marL="12700" marR="12700" marT="12700" marB="0" anchor="b">
                    <a:lnL>
                      <a:noFill/>
                    </a:lnL>
                    <a:lnR>
                      <a:noFill/>
                    </a:lnR>
                    <a:lnT>
                      <a:noFill/>
                    </a:lnT>
                    <a:lnB>
                      <a:noFill/>
                    </a:lnB>
                  </a:tcPr>
                </a:tc>
              </a:tr>
              <a:tr h="190500">
                <a:tc>
                  <a:txBody>
                    <a:bodyPr/>
                    <a:lstStyle/>
                    <a:p>
                      <a:pPr algn="l" fontAlgn="b"/>
                      <a:r>
                        <a:rPr lang="en-US" sz="1200" b="0" i="0" u="none" strike="noStrike">
                          <a:solidFill>
                            <a:srgbClr val="000000"/>
                          </a:solidFill>
                          <a:effectLst/>
                          <a:latin typeface="Calibri"/>
                        </a:rPr>
                        <a:t>Andrew Chant (CA)</a:t>
                      </a:r>
                    </a:p>
                  </a:txBody>
                  <a:tcPr marL="12700" marR="12700" marT="12700" marB="0" anchor="b">
                    <a:lnL>
                      <a:noFill/>
                    </a:lnL>
                    <a:lnR>
                      <a:noFill/>
                    </a:lnR>
                    <a:lnT>
                      <a:noFill/>
                    </a:lnT>
                    <a:lnB>
                      <a:noFill/>
                    </a:lnB>
                  </a:tcPr>
                </a:tc>
                <a:tc>
                  <a:txBody>
                    <a:bodyPr/>
                    <a:lstStyle/>
                    <a:p>
                      <a:pPr algn="r" fontAlgn="b"/>
                      <a:r>
                        <a:rPr lang="en-US" sz="1200" b="0" i="0" u="none" strike="noStrike" dirty="0">
                          <a:solidFill>
                            <a:srgbClr val="000000"/>
                          </a:solidFill>
                          <a:effectLst/>
                          <a:latin typeface="Calibri"/>
                        </a:rPr>
                        <a:t>2021</a:t>
                      </a:r>
                    </a:p>
                  </a:txBody>
                  <a:tcPr marL="12700" marR="12700" marT="12700" marB="0" anchor="b">
                    <a:lnL>
                      <a:noFill/>
                    </a:lnL>
                    <a:lnR>
                      <a:noFill/>
                    </a:lnR>
                    <a:lnT>
                      <a:noFill/>
                    </a:lnT>
                    <a:lnB>
                      <a:noFill/>
                    </a:lnB>
                  </a:tcPr>
                </a:tc>
              </a:tr>
            </a:tbl>
          </a:graphicData>
        </a:graphic>
      </p:graphicFrame>
      <p:sp>
        <p:nvSpPr>
          <p:cNvPr id="6" name="TextBox 5"/>
          <p:cNvSpPr txBox="1"/>
          <p:nvPr/>
        </p:nvSpPr>
        <p:spPr>
          <a:xfrm>
            <a:off x="609600" y="372070"/>
            <a:ext cx="8180169" cy="923330"/>
          </a:xfrm>
          <a:prstGeom prst="rect">
            <a:avLst/>
          </a:prstGeom>
          <a:solidFill>
            <a:srgbClr val="0000CC"/>
          </a:solidFill>
        </p:spPr>
        <p:txBody>
          <a:bodyPr wrap="none" rtlCol="0">
            <a:spAutoFit/>
          </a:bodyPr>
          <a:lstStyle/>
          <a:p>
            <a:r>
              <a:rPr lang="en-US" sz="5400" b="1" dirty="0" smtClean="0">
                <a:solidFill>
                  <a:schemeClr val="bg1"/>
                </a:solidFill>
              </a:rPr>
              <a:t>Congratulations, Willy!!!</a:t>
            </a:r>
            <a:endParaRPr lang="en-US" sz="5400" b="1" dirty="0">
              <a:solidFill>
                <a:schemeClr val="bg1"/>
              </a:solidFill>
            </a:endParaRPr>
          </a:p>
        </p:txBody>
      </p:sp>
      <p:pic>
        <p:nvPicPr>
          <p:cNvPr id="4" name="Picture 3" descr="willysnow.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371600"/>
            <a:ext cx="7112000" cy="5334000"/>
          </a:xfrm>
          <a:prstGeom prst="rect">
            <a:avLst/>
          </a:prstGeom>
        </p:spPr>
      </p:pic>
    </p:spTree>
    <p:extLst>
      <p:ext uri="{BB962C8B-B14F-4D97-AF65-F5344CB8AC3E}">
        <p14:creationId xmlns:p14="http://schemas.microsoft.com/office/powerpoint/2010/main" val="140304474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idx="4294967295"/>
          </p:nvPr>
        </p:nvSpPr>
        <p:spPr bwMode="auto">
          <a:xfrm>
            <a:off x="228600" y="228600"/>
            <a:ext cx="8686800" cy="1143000"/>
          </a:xfrm>
          <a:prstGeom prst="rect">
            <a:avLst/>
          </a:prstGeom>
          <a:noFill/>
          <a:ln cap="flat" algn="ctr">
            <a:miter lim="800000"/>
            <a:headEnd/>
            <a:tailEnd/>
          </a:ln>
        </p:spPr>
        <p:txBody>
          <a:bodyPr anchor="ctr"/>
          <a:lstStyle/>
          <a:p>
            <a:r>
              <a:rPr lang="en-US" sz="3600" b="1" dirty="0" smtClean="0">
                <a:solidFill>
                  <a:srgbClr val="FFFF00"/>
                </a:solidFill>
                <a:effectLst>
                  <a:outerShdw blurRad="38100" dist="38100" dir="2700000" algn="tl">
                    <a:srgbClr val="C0C0C0"/>
                  </a:outerShdw>
                </a:effectLst>
              </a:rPr>
              <a:t>So who’s going to win in ’16?</a:t>
            </a:r>
            <a:endParaRPr lang="en-US" sz="3600" b="1" dirty="0">
              <a:solidFill>
                <a:srgbClr val="FFFF00"/>
              </a:solidFill>
              <a:effectLst>
                <a:outerShdw blurRad="38100" dist="38100" dir="2700000" algn="tl">
                  <a:srgbClr val="C0C0C0"/>
                </a:outerShdw>
              </a:effectLst>
            </a:endParaRPr>
          </a:p>
        </p:txBody>
      </p:sp>
      <p:sp>
        <p:nvSpPr>
          <p:cNvPr id="2" name="Rectangle 1"/>
          <p:cNvSpPr/>
          <p:nvPr/>
        </p:nvSpPr>
        <p:spPr>
          <a:xfrm>
            <a:off x="1905000" y="1143000"/>
            <a:ext cx="6019800" cy="5016758"/>
          </a:xfrm>
          <a:prstGeom prst="rect">
            <a:avLst/>
          </a:prstGeom>
        </p:spPr>
        <p:txBody>
          <a:bodyPr wrap="square">
            <a:spAutoFit/>
          </a:bodyPr>
          <a:lstStyle/>
          <a:p>
            <a:r>
              <a:rPr lang="en-US" sz="2000" dirty="0">
                <a:solidFill>
                  <a:srgbClr val="FFFFFF"/>
                </a:solidFill>
              </a:rPr>
              <a:t>Pilot	</a:t>
            </a:r>
            <a:r>
              <a:rPr lang="en-US" sz="2000" dirty="0" smtClean="0">
                <a:solidFill>
                  <a:srgbClr val="FFFFFF"/>
                </a:solidFill>
              </a:rPr>
              <a:t>		2015 </a:t>
            </a:r>
            <a:r>
              <a:rPr lang="en-US" sz="2000" dirty="0">
                <a:solidFill>
                  <a:srgbClr val="FFFFFF"/>
                </a:solidFill>
              </a:rPr>
              <a:t>km	2016 </a:t>
            </a:r>
            <a:r>
              <a:rPr lang="en-US" sz="2000" dirty="0" smtClean="0">
                <a:solidFill>
                  <a:srgbClr val="FFFFFF"/>
                </a:solidFill>
              </a:rPr>
              <a:t>PF</a:t>
            </a:r>
            <a:endParaRPr lang="en-US" sz="2000" dirty="0">
              <a:solidFill>
                <a:srgbClr val="FFFFFF"/>
              </a:solidFill>
            </a:endParaRPr>
          </a:p>
          <a:p>
            <a:r>
              <a:rPr lang="en-US" sz="2000" dirty="0">
                <a:solidFill>
                  <a:srgbClr val="FFFFFF"/>
                </a:solidFill>
              </a:rPr>
              <a:t>Matthew </a:t>
            </a:r>
            <a:r>
              <a:rPr lang="en-US" sz="2000" dirty="0" err="1">
                <a:solidFill>
                  <a:srgbClr val="FFFFFF"/>
                </a:solidFill>
              </a:rPr>
              <a:t>Gast</a:t>
            </a:r>
            <a:r>
              <a:rPr lang="en-US" sz="2000" dirty="0">
                <a:solidFill>
                  <a:srgbClr val="FFFFFF"/>
                </a:solidFill>
              </a:rPr>
              <a:t> (US)	1468	</a:t>
            </a:r>
            <a:r>
              <a:rPr lang="en-US" sz="2000" dirty="0" smtClean="0">
                <a:solidFill>
                  <a:srgbClr val="FFFFFF"/>
                </a:solidFill>
              </a:rPr>
              <a:t>	4</a:t>
            </a:r>
            <a:endParaRPr lang="en-US" sz="2000" dirty="0">
              <a:solidFill>
                <a:srgbClr val="FFFFFF"/>
              </a:solidFill>
            </a:endParaRPr>
          </a:p>
          <a:p>
            <a:r>
              <a:rPr lang="en-US" sz="2000" dirty="0" err="1">
                <a:solidFill>
                  <a:srgbClr val="FFFFFF"/>
                </a:solidFill>
              </a:rPr>
              <a:t>Marton</a:t>
            </a:r>
            <a:r>
              <a:rPr lang="en-US" sz="2000" dirty="0">
                <a:solidFill>
                  <a:srgbClr val="FFFFFF"/>
                </a:solidFill>
              </a:rPr>
              <a:t> </a:t>
            </a:r>
            <a:r>
              <a:rPr lang="en-US" sz="2000" dirty="0" smtClean="0">
                <a:solidFill>
                  <a:srgbClr val="FFFFFF"/>
                </a:solidFill>
              </a:rPr>
              <a:t>KS(</a:t>
            </a:r>
            <a:r>
              <a:rPr lang="en-US" sz="2000" dirty="0">
                <a:solidFill>
                  <a:srgbClr val="FFFFFF"/>
                </a:solidFill>
              </a:rPr>
              <a:t>US)	</a:t>
            </a:r>
            <a:r>
              <a:rPr lang="en-US" sz="2000" dirty="0" smtClean="0">
                <a:solidFill>
                  <a:srgbClr val="FFFFFF"/>
                </a:solidFill>
              </a:rPr>
              <a:t>	811</a:t>
            </a:r>
            <a:r>
              <a:rPr lang="en-US" sz="2000" dirty="0">
                <a:solidFill>
                  <a:srgbClr val="FFFFFF"/>
                </a:solidFill>
              </a:rPr>
              <a:t>	</a:t>
            </a:r>
            <a:r>
              <a:rPr lang="en-US" sz="2000" dirty="0" smtClean="0">
                <a:solidFill>
                  <a:srgbClr val="FFFFFF"/>
                </a:solidFill>
              </a:rPr>
              <a:t>	4</a:t>
            </a:r>
            <a:endParaRPr lang="en-US" sz="2000" dirty="0">
              <a:solidFill>
                <a:srgbClr val="FFFFFF"/>
              </a:solidFill>
            </a:endParaRPr>
          </a:p>
          <a:p>
            <a:r>
              <a:rPr lang="en-US" sz="2000" dirty="0">
                <a:solidFill>
                  <a:srgbClr val="FFFFFF"/>
                </a:solidFill>
              </a:rPr>
              <a:t>Brian Roach (US)	792	</a:t>
            </a:r>
            <a:r>
              <a:rPr lang="en-US" sz="2000" dirty="0" smtClean="0">
                <a:solidFill>
                  <a:srgbClr val="FFFFFF"/>
                </a:solidFill>
              </a:rPr>
              <a:t>	4</a:t>
            </a:r>
            <a:endParaRPr lang="en-US" sz="2000" dirty="0">
              <a:solidFill>
                <a:srgbClr val="FFFFFF"/>
              </a:solidFill>
            </a:endParaRPr>
          </a:p>
          <a:p>
            <a:r>
              <a:rPr lang="en-US" sz="2000" dirty="0">
                <a:solidFill>
                  <a:srgbClr val="FFFFFF"/>
                </a:solidFill>
              </a:rPr>
              <a:t>Thomas </a:t>
            </a:r>
            <a:r>
              <a:rPr lang="en-US" sz="2000" dirty="0" err="1">
                <a:solidFill>
                  <a:srgbClr val="FFFFFF"/>
                </a:solidFill>
              </a:rPr>
              <a:t>Anklam</a:t>
            </a:r>
            <a:r>
              <a:rPr lang="en-US" sz="2000" dirty="0">
                <a:solidFill>
                  <a:srgbClr val="FFFFFF"/>
                </a:solidFill>
              </a:rPr>
              <a:t> (US)	588	</a:t>
            </a:r>
            <a:r>
              <a:rPr lang="en-US" sz="2000" dirty="0" smtClean="0">
                <a:solidFill>
                  <a:srgbClr val="FFFFFF"/>
                </a:solidFill>
              </a:rPr>
              <a:t>	4</a:t>
            </a:r>
            <a:endParaRPr lang="en-US" sz="2000" dirty="0">
              <a:solidFill>
                <a:srgbClr val="FFFFFF"/>
              </a:solidFill>
            </a:endParaRPr>
          </a:p>
          <a:p>
            <a:r>
              <a:rPr lang="en-US" sz="2000" dirty="0">
                <a:solidFill>
                  <a:srgbClr val="FFFFFF"/>
                </a:solidFill>
              </a:rPr>
              <a:t>Dan Colton (US)	1466	</a:t>
            </a:r>
            <a:r>
              <a:rPr lang="en-US" sz="2000" dirty="0" smtClean="0">
                <a:solidFill>
                  <a:srgbClr val="FFFFFF"/>
                </a:solidFill>
              </a:rPr>
              <a:t>	3</a:t>
            </a:r>
            <a:endParaRPr lang="en-US" sz="2000" dirty="0">
              <a:solidFill>
                <a:srgbClr val="FFFFFF"/>
              </a:solidFill>
            </a:endParaRPr>
          </a:p>
          <a:p>
            <a:r>
              <a:rPr lang="en-US" sz="2000" dirty="0">
                <a:solidFill>
                  <a:srgbClr val="FFFFFF"/>
                </a:solidFill>
              </a:rPr>
              <a:t>Van Henson (US)	1864	</a:t>
            </a:r>
            <a:r>
              <a:rPr lang="en-US" sz="2000" dirty="0" smtClean="0">
                <a:solidFill>
                  <a:srgbClr val="FFFFFF"/>
                </a:solidFill>
              </a:rPr>
              <a:t>	3</a:t>
            </a:r>
            <a:endParaRPr lang="en-US" sz="2000" dirty="0">
              <a:solidFill>
                <a:srgbClr val="FFFFFF"/>
              </a:solidFill>
            </a:endParaRPr>
          </a:p>
          <a:p>
            <a:r>
              <a:rPr lang="en-US" sz="2000" dirty="0">
                <a:solidFill>
                  <a:srgbClr val="FFFFFF"/>
                </a:solidFill>
              </a:rPr>
              <a:t>William Snow (US)	3434	</a:t>
            </a:r>
            <a:r>
              <a:rPr lang="en-US" sz="2000" dirty="0" smtClean="0">
                <a:solidFill>
                  <a:srgbClr val="FFFFFF"/>
                </a:solidFill>
              </a:rPr>
              <a:t>	1.5</a:t>
            </a:r>
            <a:endParaRPr lang="en-US" sz="2000" dirty="0">
              <a:solidFill>
                <a:srgbClr val="FFFFFF"/>
              </a:solidFill>
            </a:endParaRPr>
          </a:p>
          <a:p>
            <a:r>
              <a:rPr lang="en-US" sz="2000" dirty="0">
                <a:solidFill>
                  <a:srgbClr val="FFFFFF"/>
                </a:solidFill>
              </a:rPr>
              <a:t>Marianne Guerin (US)	4226	</a:t>
            </a:r>
            <a:r>
              <a:rPr lang="en-US" sz="2000" dirty="0" smtClean="0">
                <a:solidFill>
                  <a:srgbClr val="FFFFFF"/>
                </a:solidFill>
              </a:rPr>
              <a:t>	1.5</a:t>
            </a:r>
            <a:endParaRPr lang="en-US" sz="2000" dirty="0">
              <a:solidFill>
                <a:srgbClr val="FFFFFF"/>
              </a:solidFill>
            </a:endParaRPr>
          </a:p>
          <a:p>
            <a:r>
              <a:rPr lang="en-US" sz="2000" dirty="0">
                <a:solidFill>
                  <a:srgbClr val="FFFFFF"/>
                </a:solidFill>
              </a:rPr>
              <a:t>Walter Friedrich (US)	754	</a:t>
            </a:r>
            <a:r>
              <a:rPr lang="en-US" sz="2000" dirty="0" smtClean="0">
                <a:solidFill>
                  <a:srgbClr val="FFFFFF"/>
                </a:solidFill>
              </a:rPr>
              <a:t>	1.5</a:t>
            </a:r>
            <a:endParaRPr lang="en-US" sz="2000" dirty="0">
              <a:solidFill>
                <a:srgbClr val="FFFFFF"/>
              </a:solidFill>
            </a:endParaRPr>
          </a:p>
          <a:p>
            <a:r>
              <a:rPr lang="en-US" sz="2000" dirty="0">
                <a:solidFill>
                  <a:srgbClr val="FFFFFF"/>
                </a:solidFill>
              </a:rPr>
              <a:t>Michael Mayo (US)	8048	</a:t>
            </a:r>
            <a:r>
              <a:rPr lang="en-US" sz="2000" dirty="0" smtClean="0">
                <a:solidFill>
                  <a:srgbClr val="FFFFFF"/>
                </a:solidFill>
              </a:rPr>
              <a:t>	1</a:t>
            </a:r>
            <a:endParaRPr lang="en-US" sz="2000" dirty="0">
              <a:solidFill>
                <a:srgbClr val="FFFFFF"/>
              </a:solidFill>
            </a:endParaRPr>
          </a:p>
          <a:p>
            <a:r>
              <a:rPr lang="en-US" sz="2000" dirty="0">
                <a:solidFill>
                  <a:srgbClr val="FFFFFF"/>
                </a:solidFill>
              </a:rPr>
              <a:t>Larry Suter (US)	7036	</a:t>
            </a:r>
            <a:r>
              <a:rPr lang="en-US" sz="2000" dirty="0" smtClean="0">
                <a:solidFill>
                  <a:srgbClr val="FFFFFF"/>
                </a:solidFill>
              </a:rPr>
              <a:t>	1</a:t>
            </a:r>
            <a:endParaRPr lang="en-US" sz="2000" dirty="0">
              <a:solidFill>
                <a:srgbClr val="FFFFFF"/>
              </a:solidFill>
            </a:endParaRPr>
          </a:p>
          <a:p>
            <a:r>
              <a:rPr lang="en-US" sz="2000" dirty="0">
                <a:solidFill>
                  <a:srgbClr val="FFFFFF"/>
                </a:solidFill>
              </a:rPr>
              <a:t>Jim Alton (US)	</a:t>
            </a:r>
            <a:r>
              <a:rPr lang="en-US" sz="2000" dirty="0" smtClean="0">
                <a:solidFill>
                  <a:srgbClr val="FFFFFF"/>
                </a:solidFill>
              </a:rPr>
              <a:t>	5975</a:t>
            </a:r>
            <a:r>
              <a:rPr lang="en-US" sz="2000" dirty="0">
                <a:solidFill>
                  <a:srgbClr val="FFFFFF"/>
                </a:solidFill>
              </a:rPr>
              <a:t>	</a:t>
            </a:r>
            <a:r>
              <a:rPr lang="en-US" sz="2000" dirty="0" smtClean="0">
                <a:solidFill>
                  <a:srgbClr val="FFFFFF"/>
                </a:solidFill>
              </a:rPr>
              <a:t>	1</a:t>
            </a:r>
            <a:endParaRPr lang="en-US" sz="2000" dirty="0">
              <a:solidFill>
                <a:srgbClr val="FFFFFF"/>
              </a:solidFill>
            </a:endParaRPr>
          </a:p>
          <a:p>
            <a:r>
              <a:rPr lang="en-US" sz="2000" dirty="0">
                <a:solidFill>
                  <a:srgbClr val="FFFFFF"/>
                </a:solidFill>
              </a:rPr>
              <a:t>Shannon Madsen (US)	2851	</a:t>
            </a:r>
            <a:r>
              <a:rPr lang="en-US" sz="2000" dirty="0" smtClean="0">
                <a:solidFill>
                  <a:srgbClr val="FFFFFF"/>
                </a:solidFill>
              </a:rPr>
              <a:t>	1</a:t>
            </a:r>
            <a:endParaRPr lang="en-US" sz="2000" dirty="0">
              <a:solidFill>
                <a:srgbClr val="FFFFFF"/>
              </a:solidFill>
            </a:endParaRPr>
          </a:p>
          <a:p>
            <a:r>
              <a:rPr lang="en-US" sz="2000" dirty="0" err="1">
                <a:solidFill>
                  <a:srgbClr val="FFFFFF"/>
                </a:solidFill>
              </a:rPr>
              <a:t>Morteza</a:t>
            </a:r>
            <a:r>
              <a:rPr lang="en-US" sz="2000" dirty="0">
                <a:solidFill>
                  <a:srgbClr val="FFFFFF"/>
                </a:solidFill>
              </a:rPr>
              <a:t> Ansari (CA)	1070	</a:t>
            </a:r>
            <a:r>
              <a:rPr lang="en-US" sz="2000" dirty="0" smtClean="0">
                <a:solidFill>
                  <a:srgbClr val="FFFFFF"/>
                </a:solidFill>
              </a:rPr>
              <a:t>	1</a:t>
            </a:r>
            <a:endParaRPr lang="en-US" sz="2000" dirty="0">
              <a:solidFill>
                <a:srgbClr val="FFFFFF"/>
              </a:solidFill>
            </a:endParaRPr>
          </a:p>
          <a:p>
            <a:r>
              <a:rPr lang="en-US" sz="2000" dirty="0">
                <a:solidFill>
                  <a:srgbClr val="FFFFFF"/>
                </a:solidFill>
              </a:rPr>
              <a:t>Buzz Graves (US)	13419	</a:t>
            </a:r>
            <a:r>
              <a:rPr lang="en-US" sz="2000" dirty="0" smtClean="0">
                <a:solidFill>
                  <a:srgbClr val="FFFFFF"/>
                </a:solidFill>
              </a:rPr>
              <a:t>	0.7</a:t>
            </a:r>
            <a:endParaRPr lang="en-US" sz="2000" dirty="0">
              <a:solidFill>
                <a:srgbClr val="FFFFFF"/>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idx="4294967295"/>
          </p:nvPr>
        </p:nvSpPr>
        <p:spPr bwMode="auto">
          <a:xfrm>
            <a:off x="228600" y="228600"/>
            <a:ext cx="8686800" cy="1143000"/>
          </a:xfrm>
          <a:prstGeom prst="rect">
            <a:avLst/>
          </a:prstGeom>
          <a:noFill/>
          <a:ln cap="flat" algn="ctr">
            <a:miter lim="800000"/>
            <a:headEnd/>
            <a:tailEnd/>
          </a:ln>
        </p:spPr>
        <p:txBody>
          <a:bodyPr anchor="ctr"/>
          <a:lstStyle/>
          <a:p>
            <a:r>
              <a:rPr lang="en-US" sz="3600" b="1" dirty="0" smtClean="0">
                <a:solidFill>
                  <a:srgbClr val="FFFF00"/>
                </a:solidFill>
                <a:effectLst>
                  <a:outerShdw blurRad="38100" dist="38100" dir="2700000" algn="tl">
                    <a:srgbClr val="C0C0C0"/>
                  </a:outerShdw>
                </a:effectLst>
              </a:rPr>
              <a:t>The Coveted 1-26 Trophy recognizing the longest 1-26 OLC flight in 2015</a:t>
            </a:r>
            <a:endParaRPr lang="en-US" sz="3600" b="1" dirty="0">
              <a:solidFill>
                <a:srgbClr val="FFFF00"/>
              </a:solidFill>
              <a:effectLst>
                <a:outerShdw blurRad="38100" dist="38100" dir="2700000" algn="tl">
                  <a:srgbClr val="C0C0C0"/>
                </a:outerShdw>
              </a:effectLst>
            </a:endParaRPr>
          </a:p>
        </p:txBody>
      </p:sp>
      <p:sp>
        <p:nvSpPr>
          <p:cNvPr id="17412" name="Rectangle 4"/>
          <p:cNvSpPr>
            <a:spLocks noGrp="1" noChangeArrowheads="1"/>
          </p:cNvSpPr>
          <p:nvPr>
            <p:ph type="body" sz="half" idx="4294967295"/>
          </p:nvPr>
        </p:nvSpPr>
        <p:spPr bwMode="auto">
          <a:xfrm>
            <a:off x="457200" y="1600200"/>
            <a:ext cx="8305800" cy="1371600"/>
          </a:xfrm>
          <a:prstGeom prst="rect">
            <a:avLst/>
          </a:prstGeom>
          <a:noFill/>
          <a:ln>
            <a:miter lim="800000"/>
            <a:headEnd/>
            <a:tailEnd/>
          </a:ln>
        </p:spPr>
        <p:txBody>
          <a:bodyPr/>
          <a:lstStyle/>
          <a:p>
            <a:pPr>
              <a:buNone/>
            </a:pPr>
            <a:r>
              <a:rPr lang="en-US" sz="3600" b="1" dirty="0" err="1" smtClean="0">
                <a:solidFill>
                  <a:schemeClr val="bg1"/>
                </a:solidFill>
              </a:rPr>
              <a:t>Marton</a:t>
            </a:r>
            <a:r>
              <a:rPr lang="en-US" sz="3600" b="1" dirty="0" smtClean="0">
                <a:solidFill>
                  <a:schemeClr val="bg1"/>
                </a:solidFill>
              </a:rPr>
              <a:t> Kun-</a:t>
            </a:r>
            <a:r>
              <a:rPr lang="en-US" sz="3600" b="1" dirty="0" err="1" smtClean="0">
                <a:solidFill>
                  <a:schemeClr val="bg1"/>
                </a:solidFill>
              </a:rPr>
              <a:t>Szabo</a:t>
            </a:r>
            <a:r>
              <a:rPr lang="en-US" sz="3600" b="1" dirty="0" smtClean="0">
                <a:solidFill>
                  <a:schemeClr val="bg1"/>
                </a:solidFill>
              </a:rPr>
              <a:t> – 63 km Air Sailing Thermal Camp 6/2/15</a:t>
            </a:r>
            <a:endParaRPr lang="en-US" sz="3600" b="1" dirty="0">
              <a:solidFill>
                <a:schemeClr val="bg1"/>
              </a:solidFill>
            </a:endParaRPr>
          </a:p>
        </p:txBody>
      </p:sp>
      <p:pic>
        <p:nvPicPr>
          <p:cNvPr id="2" name="Picture 1" descr="Marton2.JPG"/>
          <p:cNvPicPr>
            <a:picLocks noChangeAspect="1"/>
          </p:cNvPicPr>
          <p:nvPr/>
        </p:nvPicPr>
        <p:blipFill rotWithShape="1">
          <a:blip r:embed="rId2">
            <a:extLst>
              <a:ext uri="{28A0092B-C50C-407E-A947-70E740481C1C}">
                <a14:useLocalDpi xmlns:a14="http://schemas.microsoft.com/office/drawing/2010/main" val="0"/>
              </a:ext>
            </a:extLst>
          </a:blip>
          <a:srcRect t="18519" b="14815"/>
          <a:stretch/>
        </p:blipFill>
        <p:spPr>
          <a:xfrm>
            <a:off x="685800" y="2898095"/>
            <a:ext cx="7696200" cy="3959905"/>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12">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17412">
                                            <p:txEl>
                                              <p:pRg st="0" end="0"/>
                                            </p:txEl>
                                          </p:spTgt>
                                        </p:tgtEl>
                                        <p:attrNameLst>
                                          <p:attrName>ppt_c</p:attrName>
                                        </p:attrNameLst>
                                      </p:cBhvr>
                                      <p:to>
                                        <a:schemeClr val="bg1"/>
                                      </p:to>
                                    </p:animClr>
                                  </p:sub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2" grpId="0" build="p"/>
    </p:bldLst>
  </p:timing>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idx="4294967295"/>
          </p:nvPr>
        </p:nvSpPr>
        <p:spPr bwMode="auto">
          <a:xfrm>
            <a:off x="533400" y="152400"/>
            <a:ext cx="8305800" cy="1143000"/>
          </a:xfrm>
          <a:prstGeom prst="rect">
            <a:avLst/>
          </a:prstGeom>
          <a:noFill/>
          <a:ln cap="flat" algn="ctr">
            <a:miter lim="800000"/>
            <a:headEnd/>
            <a:tailEnd/>
          </a:ln>
        </p:spPr>
        <p:txBody>
          <a:bodyPr anchor="ctr"/>
          <a:lstStyle/>
          <a:p>
            <a:pPr algn="l"/>
            <a:r>
              <a:rPr lang="en-US" sz="4000" b="1" dirty="0">
                <a:solidFill>
                  <a:srgbClr val="FFFF00"/>
                </a:solidFill>
                <a:effectLst>
                  <a:outerShdw blurRad="38100" dist="38100" dir="2700000" algn="tl">
                    <a:srgbClr val="C0C0C0"/>
                  </a:outerShdw>
                </a:effectLst>
              </a:rPr>
              <a:t>MOST IMPROVED </a:t>
            </a:r>
            <a:r>
              <a:rPr lang="en-US" sz="4000" b="1" dirty="0" smtClean="0">
                <a:solidFill>
                  <a:srgbClr val="FFFF00"/>
                </a:solidFill>
                <a:effectLst>
                  <a:outerShdw blurRad="38100" dist="38100" dir="2700000" algn="tl">
                    <a:srgbClr val="C0C0C0"/>
                  </a:outerShdw>
                </a:effectLst>
              </a:rPr>
              <a:t>PILOT 2015:</a:t>
            </a:r>
            <a:br>
              <a:rPr lang="en-US" sz="4000" b="1" dirty="0" smtClean="0">
                <a:solidFill>
                  <a:srgbClr val="FFFF00"/>
                </a:solidFill>
                <a:effectLst>
                  <a:outerShdw blurRad="38100" dist="38100" dir="2700000" algn="tl">
                    <a:srgbClr val="C0C0C0"/>
                  </a:outerShdw>
                </a:effectLst>
              </a:rPr>
            </a:br>
            <a:endParaRPr lang="en-US" sz="4000" b="1" dirty="0">
              <a:solidFill>
                <a:srgbClr val="FFFF00"/>
              </a:solidFill>
              <a:effectLst>
                <a:outerShdw blurRad="38100" dist="38100" dir="2700000" algn="tl">
                  <a:srgbClr val="C0C0C0"/>
                </a:outerShdw>
              </a:effectLst>
            </a:endParaRPr>
          </a:p>
        </p:txBody>
      </p:sp>
      <p:sp>
        <p:nvSpPr>
          <p:cNvPr id="17412" name="Rectangle 4"/>
          <p:cNvSpPr>
            <a:spLocks noGrp="1" noChangeArrowheads="1"/>
          </p:cNvSpPr>
          <p:nvPr>
            <p:ph type="body" sz="half" idx="4294967295"/>
          </p:nvPr>
        </p:nvSpPr>
        <p:spPr bwMode="auto">
          <a:xfrm>
            <a:off x="304800" y="2895600"/>
            <a:ext cx="8458200" cy="2590800"/>
          </a:xfrm>
          <a:prstGeom prst="rect">
            <a:avLst/>
          </a:prstGeom>
          <a:noFill/>
          <a:ln>
            <a:miter lim="800000"/>
            <a:headEnd/>
            <a:tailEnd/>
          </a:ln>
        </p:spPr>
        <p:txBody>
          <a:bodyPr/>
          <a:lstStyle/>
          <a:p>
            <a:pPr lvl="1">
              <a:buFontTx/>
              <a:buNone/>
            </a:pPr>
            <a:endParaRPr lang="en-US" sz="2400" b="1" dirty="0">
              <a:solidFill>
                <a:schemeClr val="bg1"/>
              </a:solidFill>
            </a:endParaRPr>
          </a:p>
          <a:p>
            <a:pPr lvl="1">
              <a:buFontTx/>
              <a:buNone/>
            </a:pPr>
            <a:endParaRPr lang="en-US" sz="2400" b="1" dirty="0">
              <a:solidFill>
                <a:schemeClr val="bg1"/>
              </a:solidFill>
            </a:endParaRPr>
          </a:p>
        </p:txBody>
      </p:sp>
      <p:sp>
        <p:nvSpPr>
          <p:cNvPr id="2" name="TextBox 1"/>
          <p:cNvSpPr txBox="1"/>
          <p:nvPr/>
        </p:nvSpPr>
        <p:spPr>
          <a:xfrm>
            <a:off x="304800" y="813628"/>
            <a:ext cx="8229600" cy="3539431"/>
          </a:xfrm>
          <a:prstGeom prst="rect">
            <a:avLst/>
          </a:prstGeom>
          <a:noFill/>
        </p:spPr>
        <p:txBody>
          <a:bodyPr wrap="square" rtlCol="0">
            <a:spAutoFit/>
          </a:bodyPr>
          <a:lstStyle/>
          <a:p>
            <a:pPr marL="457200" indent="-457200">
              <a:buFont typeface="Arial"/>
              <a:buChar char="•"/>
            </a:pPr>
            <a:r>
              <a:rPr lang="en-US" sz="2800" b="1" dirty="0" smtClean="0">
                <a:solidFill>
                  <a:srgbClr val="FFFFFF"/>
                </a:solidFill>
              </a:rPr>
              <a:t>Had his 1</a:t>
            </a:r>
            <a:r>
              <a:rPr lang="en-US" sz="2800" b="1" baseline="30000" dirty="0" smtClean="0">
                <a:solidFill>
                  <a:srgbClr val="FFFFFF"/>
                </a:solidFill>
              </a:rPr>
              <a:t>st</a:t>
            </a:r>
            <a:r>
              <a:rPr lang="en-US" sz="2800" b="1" dirty="0" smtClean="0">
                <a:solidFill>
                  <a:srgbClr val="FFFFFF"/>
                </a:solidFill>
              </a:rPr>
              <a:t> two 300 km OLC flights ever</a:t>
            </a:r>
          </a:p>
          <a:p>
            <a:pPr marL="457200" indent="-457200">
              <a:buFont typeface="Arial"/>
              <a:buChar char="•"/>
            </a:pPr>
            <a:endParaRPr lang="en-US" sz="2800" b="1" dirty="0">
              <a:solidFill>
                <a:srgbClr val="FFFFFF"/>
              </a:solidFill>
            </a:endParaRPr>
          </a:p>
          <a:p>
            <a:pPr marL="457200" indent="-457200">
              <a:buFont typeface="Arial"/>
              <a:buChar char="•"/>
            </a:pPr>
            <a:r>
              <a:rPr lang="en-US" sz="2800" b="1" dirty="0" smtClean="0">
                <a:solidFill>
                  <a:srgbClr val="FFFFFF"/>
                </a:solidFill>
              </a:rPr>
              <a:t>Had a flight &gt;100 km averaging 145 km/</a:t>
            </a:r>
            <a:r>
              <a:rPr lang="en-US" sz="2800" b="1" dirty="0" err="1" smtClean="0">
                <a:solidFill>
                  <a:srgbClr val="FFFFFF"/>
                </a:solidFill>
              </a:rPr>
              <a:t>hr</a:t>
            </a:r>
            <a:endParaRPr lang="en-US" sz="2800" b="1" dirty="0" smtClean="0">
              <a:solidFill>
                <a:srgbClr val="FFFFFF"/>
              </a:solidFill>
            </a:endParaRPr>
          </a:p>
          <a:p>
            <a:pPr marL="457200" indent="-457200">
              <a:buFont typeface="Arial"/>
              <a:buChar char="•"/>
            </a:pPr>
            <a:endParaRPr lang="en-US" sz="2800" b="1" dirty="0">
              <a:solidFill>
                <a:srgbClr val="FFFFFF"/>
              </a:solidFill>
            </a:endParaRPr>
          </a:p>
          <a:p>
            <a:pPr marL="457200" indent="-457200">
              <a:buFont typeface="Arial"/>
              <a:buChar char="•"/>
            </a:pPr>
            <a:r>
              <a:rPr lang="en-US" sz="2800" b="1" dirty="0" smtClean="0">
                <a:solidFill>
                  <a:srgbClr val="FFFFFF"/>
                </a:solidFill>
              </a:rPr>
              <a:t>Beat Buzz, Mike Mayo (and me) for the Perpetual Trophy</a:t>
            </a:r>
          </a:p>
          <a:p>
            <a:pPr marL="457200" indent="-457200">
              <a:buFont typeface="Arial"/>
              <a:buChar char="•"/>
            </a:pPr>
            <a:endParaRPr lang="en-US" sz="2800" b="1" dirty="0">
              <a:solidFill>
                <a:srgbClr val="FFFFFF"/>
              </a:solidFill>
            </a:endParaRPr>
          </a:p>
          <a:p>
            <a:pPr marL="457200" indent="-457200">
              <a:buFont typeface="Arial"/>
              <a:buChar char="•"/>
            </a:pPr>
            <a:r>
              <a:rPr lang="en-US" sz="2800" b="1" dirty="0" smtClean="0">
                <a:solidFill>
                  <a:srgbClr val="FFFFFF"/>
                </a:solidFill>
              </a:rPr>
              <a:t>And did it all w/o the winglets of his dreams</a:t>
            </a:r>
            <a:endParaRPr lang="en-US" sz="2800" b="1" dirty="0">
              <a:solidFill>
                <a:srgbClr val="FFFFFF"/>
              </a:solidFill>
            </a:endParaRPr>
          </a:p>
        </p:txBody>
      </p:sp>
      <p:pic>
        <p:nvPicPr>
          <p:cNvPr id="5" name="Picture 4" descr="IMG_7853.jpg"/>
          <p:cNvPicPr>
            <a:picLocks noChangeAspect="1"/>
          </p:cNvPicPr>
          <p:nvPr/>
        </p:nvPicPr>
        <p:blipFill rotWithShape="1">
          <a:blip r:embed="rId2">
            <a:extLst>
              <a:ext uri="{28A0092B-C50C-407E-A947-70E740481C1C}">
                <a14:useLocalDpi xmlns:a14="http://schemas.microsoft.com/office/drawing/2010/main" val="0"/>
              </a:ext>
            </a:extLst>
          </a:blip>
          <a:srcRect t="20000" b="18803"/>
          <a:stretch/>
        </p:blipFill>
        <p:spPr>
          <a:xfrm>
            <a:off x="762000" y="4437634"/>
            <a:ext cx="6400800" cy="2259849"/>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idx="4294967295"/>
          </p:nvPr>
        </p:nvSpPr>
        <p:spPr bwMode="auto">
          <a:xfrm>
            <a:off x="533400" y="457200"/>
            <a:ext cx="8305800" cy="1143000"/>
          </a:xfrm>
          <a:prstGeom prst="rect">
            <a:avLst/>
          </a:prstGeom>
          <a:noFill/>
          <a:ln cap="flat" algn="ctr">
            <a:miter lim="800000"/>
            <a:headEnd/>
            <a:tailEnd/>
          </a:ln>
        </p:spPr>
        <p:txBody>
          <a:bodyPr anchor="ctr"/>
          <a:lstStyle/>
          <a:p>
            <a:pPr algn="l"/>
            <a:r>
              <a:rPr lang="en-US" sz="4000" b="1" dirty="0">
                <a:solidFill>
                  <a:srgbClr val="FFFF00"/>
                </a:solidFill>
                <a:effectLst>
                  <a:outerShdw blurRad="38100" dist="38100" dir="2700000" algn="tl">
                    <a:srgbClr val="C0C0C0"/>
                  </a:outerShdw>
                </a:effectLst>
              </a:rPr>
              <a:t>MOST IMPROVED </a:t>
            </a:r>
            <a:r>
              <a:rPr lang="en-US" sz="4000" b="1" dirty="0" smtClean="0">
                <a:solidFill>
                  <a:srgbClr val="FFFF00"/>
                </a:solidFill>
                <a:effectLst>
                  <a:outerShdw blurRad="38100" dist="38100" dir="2700000" algn="tl">
                    <a:srgbClr val="C0C0C0"/>
                  </a:outerShdw>
                </a:effectLst>
              </a:rPr>
              <a:t>PILOT 2015:</a:t>
            </a:r>
            <a:br>
              <a:rPr lang="en-US" sz="4000" b="1" dirty="0" smtClean="0">
                <a:solidFill>
                  <a:srgbClr val="FFFF00"/>
                </a:solidFill>
                <a:effectLst>
                  <a:outerShdw blurRad="38100" dist="38100" dir="2700000" algn="tl">
                    <a:srgbClr val="C0C0C0"/>
                  </a:outerShdw>
                </a:effectLst>
              </a:rPr>
            </a:br>
            <a:r>
              <a:rPr lang="en-US" sz="4000" b="1" dirty="0" smtClean="0">
                <a:solidFill>
                  <a:srgbClr val="FFFF00"/>
                </a:solidFill>
                <a:effectLst>
                  <a:outerShdw blurRad="38100" dist="38100" dir="2700000" algn="tl">
                    <a:srgbClr val="C0C0C0"/>
                  </a:outerShdw>
                </a:effectLst>
              </a:rPr>
              <a:t>		Willy Snow</a:t>
            </a:r>
            <a:br>
              <a:rPr lang="en-US" sz="4000" b="1" dirty="0" smtClean="0">
                <a:solidFill>
                  <a:srgbClr val="FFFF00"/>
                </a:solidFill>
                <a:effectLst>
                  <a:outerShdw blurRad="38100" dist="38100" dir="2700000" algn="tl">
                    <a:srgbClr val="C0C0C0"/>
                  </a:outerShdw>
                </a:effectLst>
              </a:rPr>
            </a:br>
            <a:endParaRPr lang="en-US" sz="4000" b="1" dirty="0">
              <a:solidFill>
                <a:srgbClr val="FFFF00"/>
              </a:solidFill>
              <a:effectLst>
                <a:outerShdw blurRad="38100" dist="38100" dir="2700000" algn="tl">
                  <a:srgbClr val="C0C0C0"/>
                </a:outerShdw>
              </a:effectLst>
            </a:endParaRPr>
          </a:p>
        </p:txBody>
      </p:sp>
      <p:sp>
        <p:nvSpPr>
          <p:cNvPr id="17412" name="Rectangle 4"/>
          <p:cNvSpPr>
            <a:spLocks noGrp="1" noChangeArrowheads="1"/>
          </p:cNvSpPr>
          <p:nvPr>
            <p:ph type="body" sz="half" idx="4294967295"/>
          </p:nvPr>
        </p:nvSpPr>
        <p:spPr bwMode="auto">
          <a:xfrm>
            <a:off x="304800" y="2895600"/>
            <a:ext cx="8458200" cy="2590800"/>
          </a:xfrm>
          <a:prstGeom prst="rect">
            <a:avLst/>
          </a:prstGeom>
          <a:noFill/>
          <a:ln>
            <a:miter lim="800000"/>
            <a:headEnd/>
            <a:tailEnd/>
          </a:ln>
        </p:spPr>
        <p:txBody>
          <a:bodyPr/>
          <a:lstStyle/>
          <a:p>
            <a:pPr lvl="1">
              <a:buFontTx/>
              <a:buNone/>
            </a:pPr>
            <a:endParaRPr lang="en-US" sz="2400" b="1" dirty="0">
              <a:solidFill>
                <a:schemeClr val="bg1"/>
              </a:solidFill>
            </a:endParaRPr>
          </a:p>
          <a:p>
            <a:pPr lvl="1">
              <a:buFontTx/>
              <a:buNone/>
            </a:pPr>
            <a:endParaRPr lang="en-US" sz="2400" b="1" dirty="0">
              <a:solidFill>
                <a:schemeClr val="bg1"/>
              </a:solidFill>
            </a:endParaRPr>
          </a:p>
        </p:txBody>
      </p:sp>
      <p:pic>
        <p:nvPicPr>
          <p:cNvPr id="6" name="Picture 5" descr="willysnow.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371600"/>
            <a:ext cx="7112000" cy="5334000"/>
          </a:xfrm>
          <a:prstGeom prst="rect">
            <a:avLst/>
          </a:prstGeom>
        </p:spPr>
      </p:pic>
    </p:spTree>
    <p:extLst>
      <p:ext uri="{BB962C8B-B14F-4D97-AF65-F5344CB8AC3E}">
        <p14:creationId xmlns:p14="http://schemas.microsoft.com/office/powerpoint/2010/main" val="155920863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Grp="1" noChangeArrowheads="1"/>
          </p:cNvSpPr>
          <p:nvPr>
            <p:ph type="title" idx="4294967295"/>
          </p:nvPr>
        </p:nvSpPr>
        <p:spPr bwMode="auto">
          <a:xfrm>
            <a:off x="457200" y="274638"/>
            <a:ext cx="8229600" cy="1143000"/>
          </a:xfrm>
          <a:prstGeom prst="rect">
            <a:avLst/>
          </a:prstGeom>
          <a:noFill/>
          <a:ln cap="flat" algn="ctr">
            <a:miter lim="800000"/>
            <a:headEnd/>
            <a:tailEnd/>
          </a:ln>
        </p:spPr>
        <p:txBody>
          <a:bodyPr anchor="ctr"/>
          <a:lstStyle/>
          <a:p>
            <a:r>
              <a:rPr lang="en-US" sz="4000" b="1" dirty="0">
                <a:solidFill>
                  <a:srgbClr val="FFFF00"/>
                </a:solidFill>
                <a:effectLst>
                  <a:outerShdw blurRad="38100" dist="38100" dir="2700000" algn="tl">
                    <a:srgbClr val="C0C0C0"/>
                  </a:outerShdw>
                </a:effectLst>
              </a:rPr>
              <a:t>FIRST </a:t>
            </a:r>
            <a:r>
              <a:rPr lang="en-US" sz="4000" b="1" dirty="0" smtClean="0">
                <a:solidFill>
                  <a:srgbClr val="FFFF00"/>
                </a:solidFill>
                <a:effectLst>
                  <a:outerShdw blurRad="38100" dist="38100" dir="2700000" algn="tl">
                    <a:srgbClr val="C0C0C0"/>
                  </a:outerShdw>
                </a:effectLst>
              </a:rPr>
              <a:t>SOLO in 2015</a:t>
            </a:r>
            <a:r>
              <a:rPr lang="en-US" sz="4000" b="1" dirty="0">
                <a:solidFill>
                  <a:srgbClr val="FFFF00"/>
                </a:solidFill>
                <a:effectLst>
                  <a:outerShdw blurRad="38100" dist="38100" dir="2700000" algn="tl">
                    <a:srgbClr val="C0C0C0"/>
                  </a:outerShdw>
                </a:effectLst>
              </a:rPr>
              <a:t>	</a:t>
            </a:r>
          </a:p>
        </p:txBody>
      </p:sp>
      <p:sp>
        <p:nvSpPr>
          <p:cNvPr id="5123" name="Rectangle 5"/>
          <p:cNvSpPr>
            <a:spLocks noGrp="1" noChangeArrowheads="1"/>
          </p:cNvSpPr>
          <p:nvPr>
            <p:ph type="body" idx="4294967295"/>
          </p:nvPr>
        </p:nvSpPr>
        <p:spPr bwMode="auto">
          <a:xfrm>
            <a:off x="762000" y="1447800"/>
            <a:ext cx="5029200" cy="685800"/>
          </a:xfrm>
          <a:prstGeom prst="rect">
            <a:avLst/>
          </a:prstGeom>
          <a:noFill/>
          <a:ln>
            <a:miter lim="800000"/>
            <a:headEnd/>
            <a:tailEnd/>
          </a:ln>
        </p:spPr>
        <p:txBody>
          <a:bodyPr/>
          <a:lstStyle/>
          <a:p>
            <a:r>
              <a:rPr lang="en-US" b="1" dirty="0" smtClean="0">
                <a:solidFill>
                  <a:schemeClr val="bg1"/>
                </a:solidFill>
              </a:rPr>
              <a:t>Simon </a:t>
            </a:r>
            <a:r>
              <a:rPr lang="en-US" b="1" dirty="0" err="1" smtClean="0">
                <a:solidFill>
                  <a:schemeClr val="bg1"/>
                </a:solidFill>
              </a:rPr>
              <a:t>Vana</a:t>
            </a:r>
            <a:endParaRPr lang="en-US" b="1" dirty="0" smtClean="0">
              <a:solidFill>
                <a:schemeClr val="bg1"/>
              </a:solidFill>
            </a:endParaRPr>
          </a:p>
          <a:p>
            <a:endParaRPr lang="en-US" b="1" dirty="0" smtClean="0">
              <a:solidFill>
                <a:schemeClr val="bg1"/>
              </a:solidFill>
            </a:endParaRPr>
          </a:p>
          <a:p>
            <a:endParaRPr lang="en-US" b="1" dirty="0">
              <a:solidFill>
                <a:schemeClr val="bg1"/>
              </a:solidFill>
            </a:endParaRPr>
          </a:p>
        </p:txBody>
      </p:sp>
      <p:pic>
        <p:nvPicPr>
          <p:cNvPr id="2" name="Picture 1" descr="IMG_8907.jpg"/>
          <p:cNvPicPr>
            <a:picLocks noChangeAspect="1"/>
          </p:cNvPicPr>
          <p:nvPr/>
        </p:nvPicPr>
        <p:blipFill rotWithShape="1">
          <a:blip r:embed="rId2">
            <a:extLst>
              <a:ext uri="{28A0092B-C50C-407E-A947-70E740481C1C}">
                <a14:useLocalDpi xmlns:a14="http://schemas.microsoft.com/office/drawing/2010/main" val="0"/>
              </a:ext>
            </a:extLst>
          </a:blip>
          <a:srcRect l="11153" t="20741" r="20041" b="13086"/>
          <a:stretch/>
        </p:blipFill>
        <p:spPr>
          <a:xfrm>
            <a:off x="4267200" y="1143000"/>
            <a:ext cx="4360333" cy="5591241"/>
          </a:xfrm>
          <a:prstGeom prst="rect">
            <a:avLst/>
          </a:prstGeom>
        </p:spPr>
      </p:pic>
    </p:spTree>
    <p:extLst>
      <p:ext uri="{BB962C8B-B14F-4D97-AF65-F5344CB8AC3E}">
        <p14:creationId xmlns:p14="http://schemas.microsoft.com/office/powerpoint/2010/main" val="7492881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ByronSunset 25Jan09"/>
          <p:cNvPicPr>
            <a:picLocks noChangeAspect="1" noChangeArrowheads="1"/>
          </p:cNvPicPr>
          <p:nvPr/>
        </p:nvPicPr>
        <p:blipFill>
          <a:blip r:embed="rId2"/>
          <a:srcRect/>
          <a:stretch>
            <a:fillRect/>
          </a:stretch>
        </p:blipFill>
        <p:spPr bwMode="auto">
          <a:xfrm>
            <a:off x="561975" y="323850"/>
            <a:ext cx="8124825" cy="6094413"/>
          </a:xfrm>
          <a:prstGeom prst="rect">
            <a:avLst/>
          </a:prstGeom>
          <a:noFill/>
        </p:spPr>
      </p:pic>
      <p:sp>
        <p:nvSpPr>
          <p:cNvPr id="72707" name="Rectangle 3"/>
          <p:cNvSpPr>
            <a:spLocks noChangeArrowheads="1"/>
          </p:cNvSpPr>
          <p:nvPr/>
        </p:nvSpPr>
        <p:spPr bwMode="auto">
          <a:xfrm>
            <a:off x="600075" y="304800"/>
            <a:ext cx="8048625" cy="6096000"/>
          </a:xfrm>
          <a:prstGeom prst="rect">
            <a:avLst/>
          </a:prstGeom>
          <a:solidFill>
            <a:schemeClr val="bg1">
              <a:alpha val="39999"/>
            </a:schemeClr>
          </a:solidFill>
          <a:ln w="88900">
            <a:solidFill>
              <a:srgbClr val="000099"/>
            </a:solidFill>
            <a:miter lim="800000"/>
            <a:headEnd/>
            <a:tailEnd/>
          </a:ln>
          <a:effectLst/>
        </p:spPr>
        <p:txBody>
          <a:bodyPr wrap="none" anchor="ctr"/>
          <a:lstStyle/>
          <a:p>
            <a:endParaRPr lang="en-US"/>
          </a:p>
        </p:txBody>
      </p:sp>
      <p:sp>
        <p:nvSpPr>
          <p:cNvPr id="72708" name="TextBox 6"/>
          <p:cNvSpPr txBox="1">
            <a:spLocks noChangeArrowheads="1"/>
          </p:cNvSpPr>
          <p:nvPr/>
        </p:nvSpPr>
        <p:spPr bwMode="auto">
          <a:xfrm>
            <a:off x="1600200" y="2043113"/>
            <a:ext cx="6074933" cy="523220"/>
          </a:xfrm>
          <a:prstGeom prst="rect">
            <a:avLst/>
          </a:prstGeom>
          <a:noFill/>
          <a:ln w="9525" algn="ctr">
            <a:noFill/>
            <a:miter lim="800000"/>
            <a:headEnd/>
            <a:tailEnd/>
          </a:ln>
          <a:effectLst/>
        </p:spPr>
        <p:txBody>
          <a:bodyPr wrap="none">
            <a:spAutoFit/>
          </a:bodyPr>
          <a:lstStyle/>
          <a:p>
            <a:pPr defTabSz="914400"/>
            <a:r>
              <a:rPr lang="en-US" sz="2800" b="1" dirty="0">
                <a:solidFill>
                  <a:srgbClr val="003366"/>
                </a:solidFill>
              </a:rPr>
              <a:t>Certificate  of  Achievement  </a:t>
            </a:r>
            <a:r>
              <a:rPr lang="en-US" sz="2800" b="1" dirty="0" smtClean="0">
                <a:solidFill>
                  <a:srgbClr val="003366"/>
                </a:solidFill>
              </a:rPr>
              <a:t>2015</a:t>
            </a:r>
            <a:endParaRPr lang="en-US" sz="2800" b="1" dirty="0">
              <a:solidFill>
                <a:srgbClr val="003366"/>
              </a:solidFill>
            </a:endParaRPr>
          </a:p>
        </p:txBody>
      </p:sp>
      <p:sp>
        <p:nvSpPr>
          <p:cNvPr id="72709" name="WordArt 5"/>
          <p:cNvSpPr>
            <a:spLocks noChangeArrowheads="1" noChangeShapeType="1" noTextEdit="1"/>
          </p:cNvSpPr>
          <p:nvPr/>
        </p:nvSpPr>
        <p:spPr bwMode="auto">
          <a:xfrm>
            <a:off x="866775" y="1450975"/>
            <a:ext cx="7667625" cy="495300"/>
          </a:xfrm>
          <a:prstGeom prst="rect">
            <a:avLst/>
          </a:prstGeom>
        </p:spPr>
        <p:txBody>
          <a:bodyPr spcFirstLastPara="1" wrap="none" fromWordArt="1">
            <a:prstTxWarp prst="textArchUp">
              <a:avLst>
                <a:gd name="adj" fmla="val 10800000"/>
              </a:avLst>
            </a:prstTxWarp>
          </a:bodyPr>
          <a:lstStyle/>
          <a:p>
            <a:pPr algn="ctr"/>
            <a:r>
              <a:rPr lang="en-US" sz="2800" b="1" kern="10">
                <a:ln w="9525">
                  <a:solidFill>
                    <a:srgbClr val="000099"/>
                  </a:solidFill>
                  <a:round/>
                  <a:headEnd/>
                  <a:tailEnd/>
                </a:ln>
                <a:solidFill>
                  <a:srgbClr val="003399"/>
                </a:solidFill>
                <a:latin typeface="Arial Black"/>
              </a:rPr>
              <a:t>Northern California Soaring Association</a:t>
            </a:r>
          </a:p>
        </p:txBody>
      </p:sp>
      <p:sp>
        <p:nvSpPr>
          <p:cNvPr id="14338" name="Rectangle 2"/>
          <p:cNvSpPr>
            <a:spLocks noChangeArrowheads="1"/>
          </p:cNvSpPr>
          <p:nvPr/>
        </p:nvSpPr>
        <p:spPr bwMode="auto">
          <a:xfrm>
            <a:off x="600075" y="3657600"/>
            <a:ext cx="8229600" cy="1143000"/>
          </a:xfrm>
          <a:prstGeom prst="rect">
            <a:avLst/>
          </a:prstGeom>
          <a:noFill/>
          <a:ln w="9525" cap="flat" cmpd="sng" algn="ctr">
            <a:noFill/>
            <a:prstDash val="solid"/>
            <a:miter lim="800000"/>
            <a:headEnd/>
            <a:tailEnd/>
          </a:ln>
          <a:effectLst/>
        </p:spPr>
        <p:txBody>
          <a:bodyPr anchor="ctr"/>
          <a:lstStyle/>
          <a:p>
            <a:pPr algn="ctr"/>
            <a:r>
              <a:rPr lang="en-US" sz="3200" b="1" dirty="0">
                <a:solidFill>
                  <a:srgbClr val="003366"/>
                </a:solidFill>
                <a:effectLst>
                  <a:outerShdw blurRad="38100" dist="38100" dir="2700000" algn="tl">
                    <a:srgbClr val="C0C0C0"/>
                  </a:outerShdw>
                </a:effectLst>
              </a:rPr>
              <a:t>MOST IMPROVED PILOT</a:t>
            </a:r>
            <a:br>
              <a:rPr lang="en-US" sz="3200" b="1" dirty="0">
                <a:solidFill>
                  <a:srgbClr val="003366"/>
                </a:solidFill>
                <a:effectLst>
                  <a:outerShdw blurRad="38100" dist="38100" dir="2700000" algn="tl">
                    <a:srgbClr val="C0C0C0"/>
                  </a:outerShdw>
                </a:effectLst>
              </a:rPr>
            </a:br>
            <a:r>
              <a:rPr lang="en-US" sz="3200" b="1" dirty="0">
                <a:solidFill>
                  <a:srgbClr val="003366"/>
                </a:solidFill>
                <a:effectLst>
                  <a:outerShdw blurRad="38100" dist="38100" dir="2700000" algn="tl">
                    <a:srgbClr val="C0C0C0"/>
                  </a:outerShdw>
                </a:effectLst>
              </a:rPr>
              <a:t> </a:t>
            </a:r>
            <a:br>
              <a:rPr lang="en-US" sz="3200" b="1" dirty="0">
                <a:solidFill>
                  <a:srgbClr val="003366"/>
                </a:solidFill>
                <a:effectLst>
                  <a:outerShdw blurRad="38100" dist="38100" dir="2700000" algn="tl">
                    <a:srgbClr val="C0C0C0"/>
                  </a:outerShdw>
                </a:effectLst>
              </a:rPr>
            </a:br>
            <a:r>
              <a:rPr lang="en-US" sz="3200" b="1" dirty="0" smtClean="0">
                <a:solidFill>
                  <a:srgbClr val="003366"/>
                </a:solidFill>
                <a:effectLst>
                  <a:outerShdw blurRad="38100" dist="38100" dir="2700000" algn="tl">
                    <a:srgbClr val="C0C0C0"/>
                  </a:outerShdw>
                </a:effectLst>
              </a:rPr>
              <a:t>Willy Snow</a:t>
            </a:r>
            <a:endParaRPr lang="en-US" sz="3200" b="1" dirty="0">
              <a:solidFill>
                <a:srgbClr val="003366"/>
              </a:solidFill>
              <a:effectLst>
                <a:outerShdw blurRad="38100" dist="38100" dir="2700000" algn="tl">
                  <a:srgbClr val="C0C0C0"/>
                </a:outerShdw>
              </a:effectLst>
            </a:endParaRPr>
          </a:p>
        </p:txBody>
      </p:sp>
    </p:spTree>
    <p:extLst>
      <p:ext uri="{BB962C8B-B14F-4D97-AF65-F5344CB8AC3E}">
        <p14:creationId xmlns:p14="http://schemas.microsoft.com/office/powerpoint/2010/main" val="2573304816"/>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idx="4294967295"/>
          </p:nvPr>
        </p:nvSpPr>
        <p:spPr bwMode="auto">
          <a:xfrm>
            <a:off x="457200" y="274638"/>
            <a:ext cx="8229600" cy="1143000"/>
          </a:xfrm>
          <a:prstGeom prst="rect">
            <a:avLst/>
          </a:prstGeom>
          <a:noFill/>
          <a:ln cap="flat" algn="ctr">
            <a:miter lim="800000"/>
            <a:headEnd/>
            <a:tailEnd/>
          </a:ln>
        </p:spPr>
        <p:txBody>
          <a:bodyPr anchor="ctr"/>
          <a:lstStyle/>
          <a:p>
            <a:r>
              <a:rPr lang="en-US" sz="4000" b="1" dirty="0" smtClean="0">
                <a:solidFill>
                  <a:srgbClr val="FFFF00"/>
                </a:solidFill>
                <a:effectLst>
                  <a:outerShdw blurRad="38100" dist="38100" dir="2700000" algn="tl">
                    <a:srgbClr val="C0C0C0"/>
                  </a:outerShdw>
                </a:effectLst>
              </a:rPr>
              <a:t>2015 NCSA Tow Pilots</a:t>
            </a:r>
            <a:endParaRPr lang="en-US" sz="4000" b="1" dirty="0">
              <a:solidFill>
                <a:srgbClr val="FFFF00"/>
              </a:solidFill>
              <a:effectLst>
                <a:outerShdw blurRad="38100" dist="38100" dir="2700000" algn="tl">
                  <a:srgbClr val="C0C0C0"/>
                </a:outerShdw>
              </a:effectLst>
            </a:endParaRPr>
          </a:p>
        </p:txBody>
      </p:sp>
      <p:sp>
        <p:nvSpPr>
          <p:cNvPr id="4" name="Rectangle 4"/>
          <p:cNvSpPr txBox="1">
            <a:spLocks noChangeArrowheads="1"/>
          </p:cNvSpPr>
          <p:nvPr/>
        </p:nvSpPr>
        <p:spPr bwMode="auto">
          <a:xfrm>
            <a:off x="381000" y="1295400"/>
            <a:ext cx="6400800" cy="3505200"/>
          </a:xfrm>
          <a:prstGeom prst="rect">
            <a:avLst/>
          </a:prstGeom>
          <a:noFill/>
          <a:ln>
            <a:miter lim="800000"/>
            <a:headEnd/>
            <a:tailEnd/>
          </a:ln>
        </p:spPr>
        <p:txBody>
          <a:bodyPr/>
          <a:lstStyle/>
          <a:p>
            <a:pPr>
              <a:buFont typeface="Arial" pitchFamily="34" charset="0"/>
              <a:buChar char="•"/>
            </a:pPr>
            <a:r>
              <a:rPr lang="en-US" sz="3200" b="1" dirty="0" smtClean="0">
                <a:solidFill>
                  <a:schemeClr val="bg1"/>
                </a:solidFill>
              </a:rPr>
              <a:t>Rolf Peterson- Chief Tow Pilot</a:t>
            </a:r>
          </a:p>
          <a:p>
            <a:pPr>
              <a:buFont typeface="Arial" pitchFamily="34" charset="0"/>
              <a:buChar char="•"/>
            </a:pPr>
            <a:r>
              <a:rPr lang="en-US" sz="3200" b="1" dirty="0" smtClean="0">
                <a:solidFill>
                  <a:schemeClr val="bg1"/>
                </a:solidFill>
              </a:rPr>
              <a:t>Dave </a:t>
            </a:r>
            <a:r>
              <a:rPr lang="en-US" sz="3200" b="1" dirty="0" err="1" smtClean="0">
                <a:solidFill>
                  <a:schemeClr val="bg1"/>
                </a:solidFill>
              </a:rPr>
              <a:t>Magaw</a:t>
            </a:r>
            <a:r>
              <a:rPr lang="en-US" sz="3200" b="1" dirty="0" smtClean="0">
                <a:solidFill>
                  <a:schemeClr val="bg1"/>
                </a:solidFill>
              </a:rPr>
              <a:t>- 159 </a:t>
            </a:r>
          </a:p>
          <a:p>
            <a:pPr>
              <a:buFont typeface="Arial" pitchFamily="34" charset="0"/>
              <a:buChar char="•"/>
            </a:pPr>
            <a:r>
              <a:rPr lang="en-US" sz="3200" b="1" dirty="0" smtClean="0">
                <a:solidFill>
                  <a:schemeClr val="bg1"/>
                </a:solidFill>
              </a:rPr>
              <a:t>Paul MacDonald- 153</a:t>
            </a:r>
          </a:p>
          <a:p>
            <a:pPr>
              <a:buFont typeface="Arial" pitchFamily="34" charset="0"/>
              <a:buChar char="•"/>
            </a:pPr>
            <a:r>
              <a:rPr lang="en-US" sz="3200" b="1" dirty="0" smtClean="0">
                <a:solidFill>
                  <a:schemeClr val="bg1"/>
                </a:solidFill>
              </a:rPr>
              <a:t>John Scott- 271</a:t>
            </a:r>
          </a:p>
          <a:p>
            <a:pPr>
              <a:buFont typeface="Arial" pitchFamily="34" charset="0"/>
              <a:buChar char="•"/>
            </a:pPr>
            <a:r>
              <a:rPr lang="en-US" sz="3200" b="1" dirty="0" err="1" smtClean="0">
                <a:solidFill>
                  <a:schemeClr val="bg1"/>
                </a:solidFill>
              </a:rPr>
              <a:t>Shamim</a:t>
            </a:r>
            <a:r>
              <a:rPr lang="en-US" sz="3200" b="1" dirty="0" smtClean="0">
                <a:solidFill>
                  <a:schemeClr val="bg1"/>
                </a:solidFill>
              </a:rPr>
              <a:t> Mohamed</a:t>
            </a:r>
          </a:p>
          <a:p>
            <a:pPr>
              <a:buFont typeface="Arial" pitchFamily="34" charset="0"/>
              <a:buChar char="•"/>
            </a:pPr>
            <a:r>
              <a:rPr lang="en-US" sz="3200" b="1" dirty="0" smtClean="0">
                <a:solidFill>
                  <a:schemeClr val="bg1"/>
                </a:solidFill>
              </a:rPr>
              <a:t>Rick Robbins</a:t>
            </a:r>
          </a:p>
        </p:txBody>
      </p:sp>
      <p:sp>
        <p:nvSpPr>
          <p:cNvPr id="5" name="Rectangle 4"/>
          <p:cNvSpPr txBox="1">
            <a:spLocks noChangeArrowheads="1"/>
          </p:cNvSpPr>
          <p:nvPr/>
        </p:nvSpPr>
        <p:spPr bwMode="auto">
          <a:xfrm>
            <a:off x="4953000" y="1828800"/>
            <a:ext cx="4191000" cy="1828800"/>
          </a:xfrm>
          <a:prstGeom prst="rect">
            <a:avLst/>
          </a:prstGeom>
          <a:noFill/>
          <a:ln>
            <a:miter lim="800000"/>
            <a:headEnd/>
            <a:tailEnd/>
          </a:ln>
        </p:spPr>
        <p:txBody>
          <a:bodyPr/>
          <a:lstStyle/>
          <a:p>
            <a:r>
              <a:rPr lang="en-US" sz="3200" b="1" dirty="0">
                <a:solidFill>
                  <a:schemeClr val="bg1"/>
                </a:solidFill>
              </a:rPr>
              <a:t>Dale Roberts</a:t>
            </a:r>
          </a:p>
          <a:p>
            <a:r>
              <a:rPr lang="en-US" sz="3200" b="1" dirty="0" smtClean="0">
                <a:solidFill>
                  <a:schemeClr val="bg1"/>
                </a:solidFill>
              </a:rPr>
              <a:t>Steve Adams</a:t>
            </a:r>
          </a:p>
          <a:p>
            <a:r>
              <a:rPr lang="en-US" sz="3200" b="1" dirty="0">
                <a:solidFill>
                  <a:schemeClr val="bg1"/>
                </a:solidFill>
              </a:rPr>
              <a:t>Ed </a:t>
            </a:r>
            <a:r>
              <a:rPr lang="en-US" sz="3200" b="1" dirty="0" err="1">
                <a:solidFill>
                  <a:schemeClr val="bg1"/>
                </a:solidFill>
              </a:rPr>
              <a:t>Ott</a:t>
            </a:r>
            <a:endParaRPr lang="en-US" sz="3200" b="1" dirty="0">
              <a:solidFill>
                <a:schemeClr val="bg1"/>
              </a:solidFill>
            </a:endParaRPr>
          </a:p>
          <a:p>
            <a:r>
              <a:rPr lang="en-US" sz="3200" b="1" dirty="0" smtClean="0">
                <a:solidFill>
                  <a:schemeClr val="bg1"/>
                </a:solidFill>
              </a:rPr>
              <a:t>Larry Suter- 77</a:t>
            </a:r>
          </a:p>
          <a:p>
            <a:endParaRPr lang="en-US" sz="3200" b="1" dirty="0" smtClean="0">
              <a:solidFill>
                <a:schemeClr val="bg1"/>
              </a:solidFill>
            </a:endParaRPr>
          </a:p>
        </p:txBody>
      </p:sp>
      <p:sp>
        <p:nvSpPr>
          <p:cNvPr id="7" name="TextBox 6"/>
          <p:cNvSpPr txBox="1"/>
          <p:nvPr/>
        </p:nvSpPr>
        <p:spPr>
          <a:xfrm>
            <a:off x="1066800" y="5943600"/>
            <a:ext cx="6585842" cy="707886"/>
          </a:xfrm>
          <a:prstGeom prst="rect">
            <a:avLst/>
          </a:prstGeom>
          <a:solidFill>
            <a:srgbClr val="0000CC"/>
          </a:solidFill>
        </p:spPr>
        <p:txBody>
          <a:bodyPr wrap="none" rtlCol="0">
            <a:spAutoFit/>
          </a:bodyPr>
          <a:lstStyle/>
          <a:p>
            <a:r>
              <a:rPr lang="en-US" sz="4000" b="1" dirty="0" smtClean="0">
                <a:solidFill>
                  <a:schemeClr val="bg1"/>
                </a:solidFill>
              </a:rPr>
              <a:t>Thank you, </a:t>
            </a:r>
            <a:r>
              <a:rPr lang="en-US" sz="4000" b="1" dirty="0" err="1" smtClean="0">
                <a:solidFill>
                  <a:schemeClr val="bg1"/>
                </a:solidFill>
              </a:rPr>
              <a:t>Towpilots</a:t>
            </a:r>
            <a:r>
              <a:rPr lang="en-US" sz="4000" b="1" dirty="0" smtClean="0">
                <a:solidFill>
                  <a:schemeClr val="bg1"/>
                </a:solidFill>
              </a:rPr>
              <a:t>!!!!!!!</a:t>
            </a:r>
            <a:endParaRPr lang="en-US" sz="4000" b="1" dirty="0">
              <a:solidFill>
                <a:schemeClr val="bg1"/>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0" end="0"/>
                                            </p:txEl>
                                          </p:spTgt>
                                        </p:tgtEl>
                                        <p:attrNameLst>
                                          <p:attrName>ppt_c</p:attrName>
                                        </p:attrNameLst>
                                      </p:cBhvr>
                                      <p:to>
                                        <a:schemeClr val="bg1"/>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1" end="1"/>
                                            </p:txEl>
                                          </p:spTgt>
                                        </p:tgtEl>
                                        <p:attrNameLst>
                                          <p:attrName>ppt_c</p:attrName>
                                        </p:attrNameLst>
                                      </p:cBhvr>
                                      <p:to>
                                        <a:schemeClr val="bg1"/>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2" end="2"/>
                                            </p:txEl>
                                          </p:spTgt>
                                        </p:tgtEl>
                                        <p:attrNameLst>
                                          <p:attrName>ppt_c</p:attrName>
                                        </p:attrNameLst>
                                      </p:cBhvr>
                                      <p:to>
                                        <a:schemeClr val="bg1"/>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3" end="3"/>
                                            </p:txEl>
                                          </p:spTgt>
                                        </p:tgtEl>
                                        <p:attrNameLst>
                                          <p:attrName>ppt_c</p:attrName>
                                        </p:attrNameLst>
                                      </p:cBhvr>
                                      <p:to>
                                        <a:schemeClr val="bg1"/>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4" end="4"/>
                                            </p:txEl>
                                          </p:spTgt>
                                        </p:tgtEl>
                                        <p:attrNameLst>
                                          <p:attrName>ppt_c</p:attrName>
                                        </p:attrNameLst>
                                      </p:cBhvr>
                                      <p:to>
                                        <a:schemeClr val="bg1"/>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5" end="5"/>
                                            </p:txEl>
                                          </p:spTgt>
                                        </p:tgtEl>
                                        <p:attrNameLst>
                                          <p:attrName>ppt_c</p:attrName>
                                        </p:attrNameLst>
                                      </p:cBhvr>
                                      <p:to>
                                        <a:schemeClr val="bg1"/>
                                      </p:to>
                                    </p:animClr>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0" end="0"/>
                                            </p:txEl>
                                          </p:spTgt>
                                        </p:tgtEl>
                                        <p:attrNameLst>
                                          <p:attrName>ppt_c</p:attrName>
                                        </p:attrNameLst>
                                      </p:cBhvr>
                                      <p:to>
                                        <a:schemeClr val="bg1"/>
                                      </p:to>
                                    </p:animClr>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1" end="1"/>
                                            </p:txEl>
                                          </p:spTgt>
                                        </p:tgtEl>
                                        <p:attrNameLst>
                                          <p:attrName>ppt_c</p:attrName>
                                        </p:attrNameLst>
                                      </p:cBhvr>
                                      <p:to>
                                        <a:schemeClr val="bg1"/>
                                      </p:to>
                                    </p:animClr>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2" end="2"/>
                                            </p:txEl>
                                          </p:spTgt>
                                        </p:tgtEl>
                                        <p:attrNameLst>
                                          <p:attrName>ppt_c</p:attrName>
                                        </p:attrNameLst>
                                      </p:cBhvr>
                                      <p:to>
                                        <a:schemeClr val="bg1"/>
                                      </p:to>
                                    </p:animClr>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3" end="3"/>
                                            </p:txEl>
                                          </p:spTgt>
                                        </p:tgtEl>
                                        <p:attrNameLst>
                                          <p:attrName>ppt_c</p:attrName>
                                        </p:attrNameLst>
                                      </p:cBhvr>
                                      <p:to>
                                        <a:schemeClr val="bg1"/>
                                      </p:to>
                                    </p:animClr>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5" grpId="0" uiExpand="1" build="p"/>
      <p:bldP spid="7" grpId="0" animBg="1"/>
    </p:bldLst>
  </p:timing>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idx="4294967295"/>
          </p:nvPr>
        </p:nvSpPr>
        <p:spPr bwMode="auto">
          <a:xfrm>
            <a:off x="457200" y="152400"/>
            <a:ext cx="8229600" cy="792162"/>
          </a:xfrm>
          <a:prstGeom prst="rect">
            <a:avLst/>
          </a:prstGeom>
          <a:noFill/>
          <a:ln cap="flat" algn="ctr">
            <a:miter lim="800000"/>
            <a:headEnd/>
            <a:tailEnd/>
          </a:ln>
        </p:spPr>
        <p:txBody>
          <a:bodyPr anchor="ctr"/>
          <a:lstStyle/>
          <a:p>
            <a:r>
              <a:rPr lang="en-US" sz="4000" b="1" dirty="0" smtClean="0">
                <a:solidFill>
                  <a:srgbClr val="FFFF00"/>
                </a:solidFill>
              </a:rPr>
              <a:t>Tow Pilot of the Year 2015 </a:t>
            </a:r>
            <a:endParaRPr lang="en-US" sz="4000" b="1" dirty="0">
              <a:solidFill>
                <a:srgbClr val="FFFF00"/>
              </a:solidFill>
            </a:endParaRPr>
          </a:p>
        </p:txBody>
      </p:sp>
      <p:sp>
        <p:nvSpPr>
          <p:cNvPr id="4" name="TextBox 3"/>
          <p:cNvSpPr txBox="1"/>
          <p:nvPr/>
        </p:nvSpPr>
        <p:spPr>
          <a:xfrm>
            <a:off x="5910420" y="1066800"/>
            <a:ext cx="3157380" cy="5632310"/>
          </a:xfrm>
          <a:prstGeom prst="rect">
            <a:avLst/>
          </a:prstGeom>
          <a:noFill/>
        </p:spPr>
        <p:txBody>
          <a:bodyPr wrap="square" rtlCol="0">
            <a:spAutoFit/>
          </a:bodyPr>
          <a:lstStyle/>
          <a:p>
            <a:r>
              <a:rPr lang="en-US" sz="2400" b="1" dirty="0" smtClean="0">
                <a:solidFill>
                  <a:schemeClr val="bg1"/>
                </a:solidFill>
              </a:rPr>
              <a:t>271 NCSA tows</a:t>
            </a:r>
          </a:p>
          <a:p>
            <a:r>
              <a:rPr lang="en-US" sz="2400" b="1" dirty="0" smtClean="0">
                <a:solidFill>
                  <a:schemeClr val="bg1"/>
                </a:solidFill>
              </a:rPr>
              <a:t>216 ASI tows</a:t>
            </a:r>
          </a:p>
          <a:p>
            <a:endParaRPr lang="en-US" sz="2400" b="1" dirty="0">
              <a:solidFill>
                <a:schemeClr val="bg1"/>
              </a:solidFill>
            </a:endParaRPr>
          </a:p>
          <a:p>
            <a:r>
              <a:rPr lang="en-US" sz="2400" b="1" dirty="0" smtClean="0">
                <a:solidFill>
                  <a:schemeClr val="bg1"/>
                </a:solidFill>
              </a:rPr>
              <a:t>Regularly available to do mid-week tows</a:t>
            </a:r>
          </a:p>
          <a:p>
            <a:endParaRPr lang="en-US" sz="2400" b="1" dirty="0">
              <a:solidFill>
                <a:schemeClr val="bg1"/>
              </a:solidFill>
            </a:endParaRPr>
          </a:p>
          <a:p>
            <a:r>
              <a:rPr lang="en-US" sz="2400" b="1" dirty="0" smtClean="0">
                <a:solidFill>
                  <a:schemeClr val="bg1"/>
                </a:solidFill>
              </a:rPr>
              <a:t>Making NCSA Midweek Soaring happen</a:t>
            </a:r>
          </a:p>
          <a:p>
            <a:endParaRPr lang="en-US" sz="2400" b="1" dirty="0">
              <a:solidFill>
                <a:schemeClr val="bg1"/>
              </a:solidFill>
            </a:endParaRPr>
          </a:p>
          <a:p>
            <a:r>
              <a:rPr lang="en-US" sz="2400" b="1" dirty="0" smtClean="0">
                <a:solidFill>
                  <a:schemeClr val="bg1"/>
                </a:solidFill>
              </a:rPr>
              <a:t>Made midweek soaring happen at ASI last summer </a:t>
            </a:r>
          </a:p>
          <a:p>
            <a:endParaRPr lang="en-US" sz="2400" b="1" dirty="0">
              <a:solidFill>
                <a:schemeClr val="bg1"/>
              </a:solidFill>
            </a:endParaRPr>
          </a:p>
        </p:txBody>
      </p:sp>
      <p:grpSp>
        <p:nvGrpSpPr>
          <p:cNvPr id="3" name="Group 2"/>
          <p:cNvGrpSpPr/>
          <p:nvPr/>
        </p:nvGrpSpPr>
        <p:grpSpPr>
          <a:xfrm>
            <a:off x="152399" y="838200"/>
            <a:ext cx="5575118" cy="4953000"/>
            <a:chOff x="152399" y="838200"/>
            <a:chExt cx="5575118" cy="4953000"/>
          </a:xfrm>
        </p:grpSpPr>
        <p:sp>
          <p:nvSpPr>
            <p:cNvPr id="6" name="TextBox 5"/>
            <p:cNvSpPr txBox="1"/>
            <p:nvPr/>
          </p:nvSpPr>
          <p:spPr>
            <a:xfrm>
              <a:off x="2590800" y="838200"/>
              <a:ext cx="2569934" cy="646331"/>
            </a:xfrm>
            <a:prstGeom prst="rect">
              <a:avLst/>
            </a:prstGeom>
            <a:noFill/>
          </p:spPr>
          <p:txBody>
            <a:bodyPr wrap="none" rtlCol="0">
              <a:spAutoFit/>
            </a:bodyPr>
            <a:lstStyle/>
            <a:p>
              <a:r>
                <a:rPr lang="en-US" sz="3600" b="1" dirty="0" smtClean="0">
                  <a:solidFill>
                    <a:srgbClr val="FFFF00"/>
                  </a:solidFill>
                </a:rPr>
                <a:t>John Scott</a:t>
              </a:r>
              <a:endParaRPr lang="en-US" sz="3600" dirty="0"/>
            </a:p>
          </p:txBody>
        </p:sp>
        <p:pic>
          <p:nvPicPr>
            <p:cNvPr id="2" name="Picture 1" descr="20150918_132541.jpg"/>
            <p:cNvPicPr>
              <a:picLocks noChangeAspect="1"/>
            </p:cNvPicPr>
            <p:nvPr/>
          </p:nvPicPr>
          <p:blipFill rotWithShape="1">
            <a:blip r:embed="rId2">
              <a:extLst>
                <a:ext uri="{28A0092B-C50C-407E-A947-70E740481C1C}">
                  <a14:useLocalDpi xmlns:a14="http://schemas.microsoft.com/office/drawing/2010/main" val="0"/>
                </a:ext>
              </a:extLst>
            </a:blip>
            <a:srcRect l="14127" r="12382"/>
            <a:stretch/>
          </p:blipFill>
          <p:spPr>
            <a:xfrm>
              <a:off x="152399" y="1524000"/>
              <a:ext cx="5575118" cy="4267200"/>
            </a:xfrm>
            <a:prstGeom prst="rect">
              <a:avLst/>
            </a:prstGeom>
          </p:spPr>
        </p:pic>
      </p:grpSp>
      <p:sp>
        <p:nvSpPr>
          <p:cNvPr id="5" name="TextBox 4"/>
          <p:cNvSpPr txBox="1"/>
          <p:nvPr/>
        </p:nvSpPr>
        <p:spPr>
          <a:xfrm>
            <a:off x="533400" y="5628382"/>
            <a:ext cx="4648200" cy="1077218"/>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US" sz="3200" b="1" dirty="0" smtClean="0">
                <a:solidFill>
                  <a:srgbClr val="FFFF00"/>
                </a:solidFill>
              </a:rPr>
              <a:t>That was so much fun, I think I’ll do it again!</a:t>
            </a:r>
            <a:endParaRPr lang="en-US" sz="3200" b="1" dirty="0">
              <a:solidFill>
                <a:srgbClr val="FFFF00"/>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ByronSunset 25Jan09"/>
          <p:cNvPicPr>
            <a:picLocks noChangeAspect="1" noChangeArrowheads="1"/>
          </p:cNvPicPr>
          <p:nvPr/>
        </p:nvPicPr>
        <p:blipFill>
          <a:blip r:embed="rId2"/>
          <a:srcRect/>
          <a:stretch>
            <a:fillRect/>
          </a:stretch>
        </p:blipFill>
        <p:spPr bwMode="auto">
          <a:xfrm>
            <a:off x="561975" y="323850"/>
            <a:ext cx="8124825" cy="6094413"/>
          </a:xfrm>
          <a:prstGeom prst="rect">
            <a:avLst/>
          </a:prstGeom>
          <a:noFill/>
        </p:spPr>
      </p:pic>
      <p:sp>
        <p:nvSpPr>
          <p:cNvPr id="75779" name="Rectangle 3"/>
          <p:cNvSpPr>
            <a:spLocks noChangeArrowheads="1"/>
          </p:cNvSpPr>
          <p:nvPr/>
        </p:nvSpPr>
        <p:spPr bwMode="auto">
          <a:xfrm>
            <a:off x="600075" y="304800"/>
            <a:ext cx="8048625" cy="6096000"/>
          </a:xfrm>
          <a:prstGeom prst="rect">
            <a:avLst/>
          </a:prstGeom>
          <a:solidFill>
            <a:schemeClr val="bg1">
              <a:alpha val="39999"/>
            </a:schemeClr>
          </a:solidFill>
          <a:ln w="88900">
            <a:solidFill>
              <a:srgbClr val="000099"/>
            </a:solidFill>
            <a:miter lim="800000"/>
            <a:headEnd/>
            <a:tailEnd/>
          </a:ln>
          <a:effectLst/>
        </p:spPr>
        <p:txBody>
          <a:bodyPr wrap="none" anchor="ctr"/>
          <a:lstStyle/>
          <a:p>
            <a:endParaRPr lang="en-US"/>
          </a:p>
        </p:txBody>
      </p:sp>
      <p:sp>
        <p:nvSpPr>
          <p:cNvPr id="75780" name="TextBox 6"/>
          <p:cNvSpPr txBox="1">
            <a:spLocks noChangeArrowheads="1"/>
          </p:cNvSpPr>
          <p:nvPr/>
        </p:nvSpPr>
        <p:spPr bwMode="auto">
          <a:xfrm>
            <a:off x="1600200" y="2043113"/>
            <a:ext cx="6074933" cy="523220"/>
          </a:xfrm>
          <a:prstGeom prst="rect">
            <a:avLst/>
          </a:prstGeom>
          <a:noFill/>
          <a:ln w="9525" algn="ctr">
            <a:noFill/>
            <a:miter lim="800000"/>
            <a:headEnd/>
            <a:tailEnd/>
          </a:ln>
          <a:effectLst/>
        </p:spPr>
        <p:txBody>
          <a:bodyPr wrap="none">
            <a:spAutoFit/>
          </a:bodyPr>
          <a:lstStyle/>
          <a:p>
            <a:pPr defTabSz="914400"/>
            <a:r>
              <a:rPr lang="en-US" sz="2800" b="1" dirty="0">
                <a:solidFill>
                  <a:srgbClr val="003366"/>
                </a:solidFill>
              </a:rPr>
              <a:t>Certificate  of  Achievement  </a:t>
            </a:r>
            <a:r>
              <a:rPr lang="en-US" sz="2800" b="1" dirty="0" smtClean="0">
                <a:solidFill>
                  <a:srgbClr val="003366"/>
                </a:solidFill>
              </a:rPr>
              <a:t>2015</a:t>
            </a:r>
            <a:endParaRPr lang="en-US" sz="2800" b="1" dirty="0">
              <a:solidFill>
                <a:srgbClr val="003366"/>
              </a:solidFill>
            </a:endParaRPr>
          </a:p>
        </p:txBody>
      </p:sp>
      <p:sp>
        <p:nvSpPr>
          <p:cNvPr id="75781" name="WordArt 5"/>
          <p:cNvSpPr>
            <a:spLocks noChangeArrowheads="1" noChangeShapeType="1" noTextEdit="1"/>
          </p:cNvSpPr>
          <p:nvPr/>
        </p:nvSpPr>
        <p:spPr bwMode="auto">
          <a:xfrm>
            <a:off x="866775" y="1450975"/>
            <a:ext cx="7667625" cy="495300"/>
          </a:xfrm>
          <a:prstGeom prst="rect">
            <a:avLst/>
          </a:prstGeom>
        </p:spPr>
        <p:txBody>
          <a:bodyPr spcFirstLastPara="1" wrap="none" fromWordArt="1">
            <a:prstTxWarp prst="textArchUp">
              <a:avLst>
                <a:gd name="adj" fmla="val 10800000"/>
              </a:avLst>
            </a:prstTxWarp>
          </a:bodyPr>
          <a:lstStyle/>
          <a:p>
            <a:pPr algn="ctr"/>
            <a:r>
              <a:rPr lang="en-US" sz="2800" b="1" kern="10">
                <a:ln w="9525">
                  <a:solidFill>
                    <a:srgbClr val="000099"/>
                  </a:solidFill>
                  <a:round/>
                  <a:headEnd/>
                  <a:tailEnd/>
                </a:ln>
                <a:solidFill>
                  <a:srgbClr val="003399"/>
                </a:solidFill>
                <a:latin typeface="Arial Black"/>
              </a:rPr>
              <a:t>Northern California Soaring Association</a:t>
            </a:r>
          </a:p>
        </p:txBody>
      </p:sp>
      <p:sp>
        <p:nvSpPr>
          <p:cNvPr id="14338" name="Rectangle 2"/>
          <p:cNvSpPr>
            <a:spLocks noChangeArrowheads="1"/>
          </p:cNvSpPr>
          <p:nvPr/>
        </p:nvSpPr>
        <p:spPr bwMode="auto">
          <a:xfrm>
            <a:off x="600075" y="3733800"/>
            <a:ext cx="8229600" cy="1143000"/>
          </a:xfrm>
          <a:prstGeom prst="rect">
            <a:avLst/>
          </a:prstGeom>
          <a:noFill/>
          <a:ln w="9525" cap="flat" cmpd="sng" algn="ctr">
            <a:noFill/>
            <a:prstDash val="solid"/>
            <a:miter lim="800000"/>
            <a:headEnd/>
            <a:tailEnd/>
          </a:ln>
          <a:effectLst/>
        </p:spPr>
        <p:txBody>
          <a:bodyPr anchor="ctr"/>
          <a:lstStyle/>
          <a:p>
            <a:pPr algn="ctr"/>
            <a:r>
              <a:rPr lang="en-US" sz="3200" b="1" dirty="0" smtClean="0">
                <a:solidFill>
                  <a:srgbClr val="003366"/>
                </a:solidFill>
                <a:effectLst>
                  <a:outerShdw blurRad="38100" dist="38100" dir="2700000" algn="tl">
                    <a:srgbClr val="C0C0C0"/>
                  </a:outerShdw>
                </a:effectLst>
              </a:rPr>
              <a:t>TOW PILOT OF THE YEAR</a:t>
            </a:r>
            <a:r>
              <a:rPr lang="en-US" sz="3200" b="1" dirty="0">
                <a:solidFill>
                  <a:srgbClr val="003366"/>
                </a:solidFill>
                <a:effectLst>
                  <a:outerShdw blurRad="38100" dist="38100" dir="2700000" algn="tl">
                    <a:srgbClr val="C0C0C0"/>
                  </a:outerShdw>
                </a:effectLst>
              </a:rPr>
              <a:t/>
            </a:r>
            <a:br>
              <a:rPr lang="en-US" sz="3200" b="1" dirty="0">
                <a:solidFill>
                  <a:srgbClr val="003366"/>
                </a:solidFill>
                <a:effectLst>
                  <a:outerShdw blurRad="38100" dist="38100" dir="2700000" algn="tl">
                    <a:srgbClr val="C0C0C0"/>
                  </a:outerShdw>
                </a:effectLst>
              </a:rPr>
            </a:br>
            <a:r>
              <a:rPr lang="en-US" sz="3200" b="1" dirty="0">
                <a:solidFill>
                  <a:srgbClr val="003366"/>
                </a:solidFill>
                <a:effectLst>
                  <a:outerShdw blurRad="38100" dist="38100" dir="2700000" algn="tl">
                    <a:srgbClr val="C0C0C0"/>
                  </a:outerShdw>
                </a:effectLst>
              </a:rPr>
              <a:t/>
            </a:r>
            <a:br>
              <a:rPr lang="en-US" sz="3200" b="1" dirty="0">
                <a:solidFill>
                  <a:srgbClr val="003366"/>
                </a:solidFill>
                <a:effectLst>
                  <a:outerShdw blurRad="38100" dist="38100" dir="2700000" algn="tl">
                    <a:srgbClr val="C0C0C0"/>
                  </a:outerShdw>
                </a:effectLst>
              </a:rPr>
            </a:br>
            <a:r>
              <a:rPr lang="en-US" sz="3200" b="1" dirty="0" smtClean="0">
                <a:solidFill>
                  <a:srgbClr val="003366"/>
                </a:solidFill>
                <a:effectLst>
                  <a:outerShdw blurRad="38100" dist="38100" dir="2700000" algn="tl">
                    <a:srgbClr val="C0C0C0"/>
                  </a:outerShdw>
                </a:effectLst>
              </a:rPr>
              <a:t>John Scott</a:t>
            </a:r>
            <a:endParaRPr lang="en-US" sz="3200" b="1" dirty="0">
              <a:solidFill>
                <a:srgbClr val="003366"/>
              </a:solidFill>
              <a:effectLst>
                <a:outerShdw blurRad="38100" dist="38100" dir="2700000" algn="tl">
                  <a:srgbClr val="C0C0C0"/>
                </a:outerShdw>
              </a:effectLst>
            </a:endParaRPr>
          </a:p>
        </p:txBody>
      </p:sp>
    </p:spTree>
    <p:extLst>
      <p:ext uri="{BB962C8B-B14F-4D97-AF65-F5344CB8AC3E}">
        <p14:creationId xmlns:p14="http://schemas.microsoft.com/office/powerpoint/2010/main" val="639722012"/>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idx="4294967295"/>
          </p:nvPr>
        </p:nvSpPr>
        <p:spPr bwMode="auto">
          <a:xfrm>
            <a:off x="304800" y="0"/>
            <a:ext cx="8610600" cy="1143000"/>
          </a:xfrm>
          <a:prstGeom prst="rect">
            <a:avLst/>
          </a:prstGeom>
          <a:noFill/>
          <a:ln cap="flat" algn="ctr">
            <a:miter lim="800000"/>
            <a:headEnd/>
            <a:tailEnd/>
          </a:ln>
        </p:spPr>
        <p:txBody>
          <a:bodyPr anchor="ctr"/>
          <a:lstStyle/>
          <a:p>
            <a:r>
              <a:rPr lang="en-US" sz="3200" b="1" dirty="0" smtClean="0">
                <a:solidFill>
                  <a:srgbClr val="FFFF00"/>
                </a:solidFill>
                <a:effectLst>
                  <a:outerShdw blurRad="38100" dist="38100" dir="2700000" algn="tl">
                    <a:srgbClr val="C0C0C0"/>
                  </a:outerShdw>
                </a:effectLst>
              </a:rPr>
              <a:t>NCSA SPARK PLUG OF THE YEAR 2015</a:t>
            </a:r>
            <a:endParaRPr lang="en-US" sz="3200" b="1" dirty="0">
              <a:solidFill>
                <a:srgbClr val="FFFF00"/>
              </a:solidFill>
              <a:effectLst>
                <a:outerShdw blurRad="38100" dist="38100" dir="2700000" algn="tl">
                  <a:srgbClr val="C0C0C0"/>
                </a:outerShdw>
              </a:effectLst>
            </a:endParaRPr>
          </a:p>
        </p:txBody>
      </p:sp>
      <p:sp>
        <p:nvSpPr>
          <p:cNvPr id="4" name="Rectangle 4"/>
          <p:cNvSpPr>
            <a:spLocks noChangeArrowheads="1"/>
          </p:cNvSpPr>
          <p:nvPr/>
        </p:nvSpPr>
        <p:spPr bwMode="auto">
          <a:xfrm>
            <a:off x="0" y="2590800"/>
            <a:ext cx="9144000" cy="3124200"/>
          </a:xfrm>
          <a:prstGeom prst="rect">
            <a:avLst/>
          </a:prstGeom>
          <a:noFill/>
          <a:ln w="9525">
            <a:noFill/>
            <a:miter lim="800000"/>
            <a:headEnd/>
            <a:tailEnd/>
          </a:ln>
        </p:spPr>
        <p:txBody>
          <a:bodyPr/>
          <a:lstStyle/>
          <a:p>
            <a:pPr marL="742950" lvl="1" indent="-285750" eaLnBrk="1" hangingPunct="1">
              <a:spcBef>
                <a:spcPct val="20000"/>
              </a:spcBef>
              <a:buFont typeface="Arial" pitchFamily="34" charset="0"/>
              <a:buChar char="•"/>
            </a:pPr>
            <a:endParaRPr lang="en-US" sz="2400" b="1" dirty="0" smtClean="0">
              <a:solidFill>
                <a:schemeClr val="bg1"/>
              </a:solidFill>
            </a:endParaRPr>
          </a:p>
          <a:p>
            <a:pPr marL="742950" lvl="1" indent="-285750" eaLnBrk="1" hangingPunct="1">
              <a:spcBef>
                <a:spcPct val="20000"/>
              </a:spcBef>
              <a:buFont typeface="Arial" pitchFamily="34" charset="0"/>
              <a:buChar char="•"/>
            </a:pPr>
            <a:endParaRPr lang="en-US" sz="2400" b="1" dirty="0" smtClean="0">
              <a:solidFill>
                <a:schemeClr val="bg1"/>
              </a:solidFill>
            </a:endParaRPr>
          </a:p>
          <a:p>
            <a:pPr marL="742950" lvl="1" indent="-285750" eaLnBrk="1" hangingPunct="1">
              <a:spcBef>
                <a:spcPct val="20000"/>
              </a:spcBef>
              <a:buFontTx/>
              <a:buChar char="–"/>
            </a:pPr>
            <a:endParaRPr lang="de-DE" sz="2400" b="1" dirty="0">
              <a:solidFill>
                <a:schemeClr val="bg1"/>
              </a:solidFill>
            </a:endParaRPr>
          </a:p>
        </p:txBody>
      </p:sp>
      <p:sp>
        <p:nvSpPr>
          <p:cNvPr id="5" name="TextBox 4"/>
          <p:cNvSpPr txBox="1"/>
          <p:nvPr/>
        </p:nvSpPr>
        <p:spPr>
          <a:xfrm>
            <a:off x="2895600" y="990600"/>
            <a:ext cx="2510824" cy="584776"/>
          </a:xfrm>
          <a:prstGeom prst="rect">
            <a:avLst/>
          </a:prstGeom>
          <a:noFill/>
        </p:spPr>
        <p:txBody>
          <a:bodyPr wrap="none" rtlCol="0">
            <a:spAutoFit/>
          </a:bodyPr>
          <a:lstStyle/>
          <a:p>
            <a:r>
              <a:rPr lang="en-US" sz="3200" b="1" dirty="0" smtClean="0">
                <a:solidFill>
                  <a:srgbClr val="FFFF00"/>
                </a:solidFill>
              </a:rPr>
              <a:t>John Jewell</a:t>
            </a:r>
            <a:endParaRPr lang="en-US" sz="3200" b="1" dirty="0">
              <a:solidFill>
                <a:srgbClr val="FFFF00"/>
              </a:solidFill>
            </a:endParaRPr>
          </a:p>
        </p:txBody>
      </p:sp>
      <p:sp>
        <p:nvSpPr>
          <p:cNvPr id="3" name="TextBox 2"/>
          <p:cNvSpPr txBox="1"/>
          <p:nvPr/>
        </p:nvSpPr>
        <p:spPr>
          <a:xfrm>
            <a:off x="990600" y="1905000"/>
            <a:ext cx="6718155" cy="3785652"/>
          </a:xfrm>
          <a:prstGeom prst="rect">
            <a:avLst/>
          </a:prstGeom>
          <a:noFill/>
        </p:spPr>
        <p:txBody>
          <a:bodyPr wrap="none" rtlCol="0">
            <a:spAutoFit/>
          </a:bodyPr>
          <a:lstStyle/>
          <a:p>
            <a:r>
              <a:rPr lang="en-US" sz="2400" b="1" dirty="0" smtClean="0">
                <a:solidFill>
                  <a:srgbClr val="FFFF00"/>
                </a:solidFill>
              </a:rPr>
              <a:t>John does innumerable services for the club</a:t>
            </a:r>
          </a:p>
          <a:p>
            <a:pPr marL="342900" indent="-342900">
              <a:buFont typeface="Arial"/>
              <a:buChar char="•"/>
            </a:pPr>
            <a:r>
              <a:rPr lang="en-US" sz="2400" b="1" dirty="0" smtClean="0">
                <a:solidFill>
                  <a:srgbClr val="FFFF00"/>
                </a:solidFill>
              </a:rPr>
              <a:t>Maintains clubhouse</a:t>
            </a:r>
          </a:p>
          <a:p>
            <a:pPr marL="342900" indent="-342900">
              <a:buFont typeface="Arial"/>
              <a:buChar char="•"/>
            </a:pPr>
            <a:r>
              <a:rPr lang="en-US" sz="2400" b="1" dirty="0" smtClean="0">
                <a:solidFill>
                  <a:srgbClr val="FFFF00"/>
                </a:solidFill>
              </a:rPr>
              <a:t>Rebuilt the deck</a:t>
            </a:r>
          </a:p>
          <a:p>
            <a:pPr marL="342900" indent="-342900">
              <a:buFont typeface="Arial"/>
              <a:buChar char="•"/>
            </a:pPr>
            <a:r>
              <a:rPr lang="en-US" sz="2400" b="1" dirty="0" smtClean="0">
                <a:solidFill>
                  <a:srgbClr val="FFFF00"/>
                </a:solidFill>
              </a:rPr>
              <a:t>Services the golf carts</a:t>
            </a:r>
          </a:p>
          <a:p>
            <a:pPr marL="342900" indent="-342900">
              <a:buFont typeface="Arial"/>
              <a:buChar char="•"/>
            </a:pPr>
            <a:r>
              <a:rPr lang="en-US" sz="2400" b="1" dirty="0" smtClean="0">
                <a:solidFill>
                  <a:srgbClr val="FFFF00"/>
                </a:solidFill>
              </a:rPr>
              <a:t>Maintains the tie downs</a:t>
            </a:r>
          </a:p>
          <a:p>
            <a:pPr marL="342900" indent="-342900">
              <a:buFont typeface="Arial"/>
              <a:buChar char="•"/>
            </a:pPr>
            <a:r>
              <a:rPr lang="en-US" sz="2400" b="1" dirty="0" smtClean="0">
                <a:solidFill>
                  <a:srgbClr val="FFFF00"/>
                </a:solidFill>
              </a:rPr>
              <a:t>Does things like paint and label ballast</a:t>
            </a:r>
          </a:p>
          <a:p>
            <a:pPr marL="342900" indent="-342900">
              <a:buFont typeface="Arial"/>
              <a:buChar char="•"/>
            </a:pPr>
            <a:r>
              <a:rPr lang="en-US" sz="2400" b="1" dirty="0" smtClean="0">
                <a:solidFill>
                  <a:srgbClr val="FFFF00"/>
                </a:solidFill>
              </a:rPr>
              <a:t>Resupplies water</a:t>
            </a:r>
          </a:p>
          <a:p>
            <a:pPr marL="342900" indent="-342900">
              <a:buFont typeface="Arial"/>
              <a:buChar char="•"/>
            </a:pPr>
            <a:r>
              <a:rPr lang="en-US" sz="2400" b="1" dirty="0" smtClean="0">
                <a:solidFill>
                  <a:srgbClr val="FFFF00"/>
                </a:solidFill>
              </a:rPr>
              <a:t>.</a:t>
            </a:r>
          </a:p>
          <a:p>
            <a:pPr marL="342900" indent="-342900">
              <a:buFont typeface="Arial"/>
              <a:buChar char="•"/>
            </a:pPr>
            <a:r>
              <a:rPr lang="en-US" sz="2400" b="1" dirty="0" smtClean="0">
                <a:solidFill>
                  <a:srgbClr val="FFFF00"/>
                </a:solidFill>
              </a:rPr>
              <a:t>.</a:t>
            </a:r>
          </a:p>
          <a:p>
            <a:pPr marL="342900" indent="-342900">
              <a:buFont typeface="Arial"/>
              <a:buChar char="•"/>
            </a:pPr>
            <a:r>
              <a:rPr lang="en-US" sz="2400" b="1" dirty="0">
                <a:solidFill>
                  <a:srgbClr val="FFFF00"/>
                </a:solidFill>
              </a:rPr>
              <a:t>.</a:t>
            </a:r>
          </a:p>
        </p:txBody>
      </p:sp>
      <p:sp>
        <p:nvSpPr>
          <p:cNvPr id="7" name="TextBox 6"/>
          <p:cNvSpPr txBox="1"/>
          <p:nvPr/>
        </p:nvSpPr>
        <p:spPr>
          <a:xfrm>
            <a:off x="2133370" y="5867400"/>
            <a:ext cx="3581630" cy="584776"/>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r>
              <a:rPr lang="en-US" sz="3200" b="1" dirty="0" smtClean="0">
                <a:solidFill>
                  <a:srgbClr val="FFFF00"/>
                </a:solidFill>
              </a:rPr>
              <a:t>Thank you, John!</a:t>
            </a:r>
            <a:endParaRPr lang="en-US" sz="3200" b="1" dirty="0">
              <a:solidFill>
                <a:srgbClr val="FFFF00"/>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7"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ByronSunset 25Jan09"/>
          <p:cNvPicPr>
            <a:picLocks noChangeAspect="1" noChangeArrowheads="1"/>
          </p:cNvPicPr>
          <p:nvPr/>
        </p:nvPicPr>
        <p:blipFill>
          <a:blip r:embed="rId2"/>
          <a:srcRect/>
          <a:stretch>
            <a:fillRect/>
          </a:stretch>
        </p:blipFill>
        <p:spPr bwMode="auto">
          <a:xfrm>
            <a:off x="561975" y="323850"/>
            <a:ext cx="8124825" cy="6094413"/>
          </a:xfrm>
          <a:prstGeom prst="rect">
            <a:avLst/>
          </a:prstGeom>
          <a:noFill/>
        </p:spPr>
      </p:pic>
      <p:sp>
        <p:nvSpPr>
          <p:cNvPr id="75779" name="Rectangle 3"/>
          <p:cNvSpPr>
            <a:spLocks noChangeArrowheads="1"/>
          </p:cNvSpPr>
          <p:nvPr/>
        </p:nvSpPr>
        <p:spPr bwMode="auto">
          <a:xfrm>
            <a:off x="600075" y="304800"/>
            <a:ext cx="8048625" cy="6096000"/>
          </a:xfrm>
          <a:prstGeom prst="rect">
            <a:avLst/>
          </a:prstGeom>
          <a:solidFill>
            <a:schemeClr val="bg1">
              <a:alpha val="39999"/>
            </a:schemeClr>
          </a:solidFill>
          <a:ln w="88900">
            <a:solidFill>
              <a:srgbClr val="000099"/>
            </a:solidFill>
            <a:miter lim="800000"/>
            <a:headEnd/>
            <a:tailEnd/>
          </a:ln>
          <a:effectLst/>
        </p:spPr>
        <p:txBody>
          <a:bodyPr wrap="none" anchor="ctr"/>
          <a:lstStyle/>
          <a:p>
            <a:endParaRPr lang="en-US"/>
          </a:p>
        </p:txBody>
      </p:sp>
      <p:sp>
        <p:nvSpPr>
          <p:cNvPr id="75780" name="TextBox 6"/>
          <p:cNvSpPr txBox="1">
            <a:spLocks noChangeArrowheads="1"/>
          </p:cNvSpPr>
          <p:nvPr/>
        </p:nvSpPr>
        <p:spPr bwMode="auto">
          <a:xfrm>
            <a:off x="1600200" y="2043113"/>
            <a:ext cx="6074933" cy="523220"/>
          </a:xfrm>
          <a:prstGeom prst="rect">
            <a:avLst/>
          </a:prstGeom>
          <a:noFill/>
          <a:ln w="9525" algn="ctr">
            <a:noFill/>
            <a:miter lim="800000"/>
            <a:headEnd/>
            <a:tailEnd/>
          </a:ln>
          <a:effectLst/>
        </p:spPr>
        <p:txBody>
          <a:bodyPr wrap="none">
            <a:spAutoFit/>
          </a:bodyPr>
          <a:lstStyle/>
          <a:p>
            <a:pPr defTabSz="914400"/>
            <a:r>
              <a:rPr lang="en-US" sz="2800" b="1" dirty="0">
                <a:solidFill>
                  <a:srgbClr val="003366"/>
                </a:solidFill>
              </a:rPr>
              <a:t>Certificate  of  Achievement  </a:t>
            </a:r>
            <a:r>
              <a:rPr lang="en-US" sz="2800" b="1" dirty="0" smtClean="0">
                <a:solidFill>
                  <a:srgbClr val="003366"/>
                </a:solidFill>
              </a:rPr>
              <a:t>2015</a:t>
            </a:r>
            <a:endParaRPr lang="en-US" sz="2800" b="1" dirty="0">
              <a:solidFill>
                <a:srgbClr val="003366"/>
              </a:solidFill>
            </a:endParaRPr>
          </a:p>
        </p:txBody>
      </p:sp>
      <p:sp>
        <p:nvSpPr>
          <p:cNvPr id="75781" name="WordArt 5"/>
          <p:cNvSpPr>
            <a:spLocks noChangeArrowheads="1" noChangeShapeType="1" noTextEdit="1"/>
          </p:cNvSpPr>
          <p:nvPr/>
        </p:nvSpPr>
        <p:spPr bwMode="auto">
          <a:xfrm>
            <a:off x="866775" y="1450975"/>
            <a:ext cx="7667625" cy="495300"/>
          </a:xfrm>
          <a:prstGeom prst="rect">
            <a:avLst/>
          </a:prstGeom>
        </p:spPr>
        <p:txBody>
          <a:bodyPr spcFirstLastPara="1" wrap="none" fromWordArt="1">
            <a:prstTxWarp prst="textArchUp">
              <a:avLst>
                <a:gd name="adj" fmla="val 10800000"/>
              </a:avLst>
            </a:prstTxWarp>
          </a:bodyPr>
          <a:lstStyle/>
          <a:p>
            <a:pPr algn="ctr"/>
            <a:r>
              <a:rPr lang="en-US" sz="2800" b="1" kern="10">
                <a:ln w="9525">
                  <a:solidFill>
                    <a:srgbClr val="000099"/>
                  </a:solidFill>
                  <a:round/>
                  <a:headEnd/>
                  <a:tailEnd/>
                </a:ln>
                <a:solidFill>
                  <a:srgbClr val="003399"/>
                </a:solidFill>
                <a:latin typeface="Arial Black"/>
              </a:rPr>
              <a:t>Northern California Soaring Association</a:t>
            </a:r>
          </a:p>
        </p:txBody>
      </p:sp>
      <p:sp>
        <p:nvSpPr>
          <p:cNvPr id="14338" name="Rectangle 2"/>
          <p:cNvSpPr>
            <a:spLocks noChangeArrowheads="1"/>
          </p:cNvSpPr>
          <p:nvPr/>
        </p:nvSpPr>
        <p:spPr bwMode="auto">
          <a:xfrm>
            <a:off x="600075" y="3733800"/>
            <a:ext cx="8229600" cy="1143000"/>
          </a:xfrm>
          <a:prstGeom prst="rect">
            <a:avLst/>
          </a:prstGeom>
          <a:noFill/>
          <a:ln w="9525" cap="flat" cmpd="sng" algn="ctr">
            <a:noFill/>
            <a:prstDash val="solid"/>
            <a:miter lim="800000"/>
            <a:headEnd/>
            <a:tailEnd/>
          </a:ln>
          <a:effectLst/>
        </p:spPr>
        <p:txBody>
          <a:bodyPr anchor="ctr"/>
          <a:lstStyle/>
          <a:p>
            <a:pPr algn="ctr"/>
            <a:r>
              <a:rPr lang="en-US" sz="3200" b="1" dirty="0">
                <a:solidFill>
                  <a:srgbClr val="003366"/>
                </a:solidFill>
                <a:effectLst>
                  <a:outerShdw blurRad="38100" dist="38100" dir="2700000" algn="tl">
                    <a:srgbClr val="C0C0C0"/>
                  </a:outerShdw>
                </a:effectLst>
              </a:rPr>
              <a:t>NCSA SPARKPLUG</a:t>
            </a:r>
            <a:br>
              <a:rPr lang="en-US" sz="3200" b="1" dirty="0">
                <a:solidFill>
                  <a:srgbClr val="003366"/>
                </a:solidFill>
                <a:effectLst>
                  <a:outerShdw blurRad="38100" dist="38100" dir="2700000" algn="tl">
                    <a:srgbClr val="C0C0C0"/>
                  </a:outerShdw>
                </a:effectLst>
              </a:rPr>
            </a:br>
            <a:r>
              <a:rPr lang="en-US" sz="3200" b="1" dirty="0">
                <a:solidFill>
                  <a:srgbClr val="003366"/>
                </a:solidFill>
                <a:effectLst>
                  <a:outerShdw blurRad="38100" dist="38100" dir="2700000" algn="tl">
                    <a:srgbClr val="C0C0C0"/>
                  </a:outerShdw>
                </a:effectLst>
              </a:rPr>
              <a:t/>
            </a:r>
            <a:br>
              <a:rPr lang="en-US" sz="3200" b="1" dirty="0">
                <a:solidFill>
                  <a:srgbClr val="003366"/>
                </a:solidFill>
                <a:effectLst>
                  <a:outerShdw blurRad="38100" dist="38100" dir="2700000" algn="tl">
                    <a:srgbClr val="C0C0C0"/>
                  </a:outerShdw>
                </a:effectLst>
              </a:rPr>
            </a:br>
            <a:r>
              <a:rPr lang="en-US" sz="3200" b="1" dirty="0" smtClean="0">
                <a:solidFill>
                  <a:srgbClr val="003366"/>
                </a:solidFill>
                <a:effectLst>
                  <a:outerShdw blurRad="38100" dist="38100" dir="2700000" algn="tl">
                    <a:srgbClr val="C0C0C0"/>
                  </a:outerShdw>
                </a:effectLst>
              </a:rPr>
              <a:t>John Jewell</a:t>
            </a:r>
            <a:endParaRPr lang="en-US" sz="3200" b="1" dirty="0">
              <a:solidFill>
                <a:srgbClr val="003366"/>
              </a:solidFill>
              <a:effectLst>
                <a:outerShdw blurRad="38100" dist="38100" dir="2700000" algn="tl">
                  <a:srgbClr val="C0C0C0"/>
                </a:outerShdw>
              </a:effectLst>
            </a:endParaRPr>
          </a:p>
        </p:txBody>
      </p:sp>
    </p:spTree>
    <p:extLst>
      <p:ext uri="{BB962C8B-B14F-4D97-AF65-F5344CB8AC3E}">
        <p14:creationId xmlns:p14="http://schemas.microsoft.com/office/powerpoint/2010/main" val="4228900603"/>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idx="4294967295"/>
          </p:nvPr>
        </p:nvSpPr>
        <p:spPr bwMode="auto">
          <a:xfrm>
            <a:off x="457200" y="0"/>
            <a:ext cx="8229600" cy="1143000"/>
          </a:xfrm>
          <a:prstGeom prst="rect">
            <a:avLst/>
          </a:prstGeom>
          <a:noFill/>
          <a:ln cap="flat" algn="ctr">
            <a:miter lim="800000"/>
            <a:headEnd/>
            <a:tailEnd/>
          </a:ln>
        </p:spPr>
        <p:txBody>
          <a:bodyPr anchor="ctr"/>
          <a:lstStyle/>
          <a:p>
            <a:r>
              <a:rPr lang="en-US" sz="4000" b="1" dirty="0" smtClean="0">
                <a:solidFill>
                  <a:srgbClr val="FFFF00"/>
                </a:solidFill>
                <a:effectLst>
                  <a:outerShdw blurRad="38100" dist="38100" dir="2700000" algn="tl">
                    <a:srgbClr val="C0C0C0"/>
                  </a:outerShdw>
                </a:effectLst>
              </a:rPr>
              <a:t>2015 Instructors</a:t>
            </a:r>
            <a:r>
              <a:rPr lang="en-US" sz="4000" b="1" dirty="0">
                <a:solidFill>
                  <a:srgbClr val="FFFF00"/>
                </a:solidFill>
                <a:effectLst>
                  <a:outerShdw blurRad="38100" dist="38100" dir="2700000" algn="tl">
                    <a:srgbClr val="C0C0C0"/>
                  </a:outerShdw>
                </a:effectLst>
              </a:rPr>
              <a:t>:</a:t>
            </a:r>
          </a:p>
        </p:txBody>
      </p:sp>
      <p:sp>
        <p:nvSpPr>
          <p:cNvPr id="17412" name="Rectangle 4"/>
          <p:cNvSpPr>
            <a:spLocks noGrp="1" noChangeArrowheads="1"/>
          </p:cNvSpPr>
          <p:nvPr>
            <p:ph type="body" sz="half" idx="4294967295"/>
          </p:nvPr>
        </p:nvSpPr>
        <p:spPr bwMode="auto">
          <a:xfrm>
            <a:off x="381000" y="914400"/>
            <a:ext cx="8458200" cy="4038600"/>
          </a:xfrm>
          <a:prstGeom prst="rect">
            <a:avLst/>
          </a:prstGeom>
          <a:noFill/>
          <a:ln cap="flat" algn="ctr">
            <a:miter lim="800000"/>
            <a:headEnd/>
            <a:tailEnd/>
          </a:ln>
        </p:spPr>
        <p:txBody>
          <a:bodyPr/>
          <a:lstStyle/>
          <a:p>
            <a:pPr lvl="1"/>
            <a:r>
              <a:rPr lang="en-US" b="1" dirty="0" smtClean="0">
                <a:solidFill>
                  <a:schemeClr val="bg1"/>
                </a:solidFill>
              </a:rPr>
              <a:t>Mike Schneider- Chief Instructor</a:t>
            </a:r>
          </a:p>
          <a:p>
            <a:pPr lvl="1"/>
            <a:r>
              <a:rPr lang="en-US" b="1" dirty="0" smtClean="0">
                <a:solidFill>
                  <a:schemeClr val="bg1"/>
                </a:solidFill>
              </a:rPr>
              <a:t>Buzz Graves</a:t>
            </a:r>
          </a:p>
          <a:p>
            <a:pPr lvl="1"/>
            <a:r>
              <a:rPr lang="en-US" b="1" dirty="0" smtClean="0">
                <a:solidFill>
                  <a:schemeClr val="bg1"/>
                </a:solidFill>
              </a:rPr>
              <a:t>John </a:t>
            </a:r>
            <a:r>
              <a:rPr lang="en-US" b="1" dirty="0" err="1" smtClean="0">
                <a:solidFill>
                  <a:schemeClr val="bg1"/>
                </a:solidFill>
              </a:rPr>
              <a:t>Randazzo</a:t>
            </a:r>
            <a:endParaRPr lang="en-US" b="1" dirty="0" smtClean="0">
              <a:solidFill>
                <a:schemeClr val="bg1"/>
              </a:solidFill>
            </a:endParaRPr>
          </a:p>
          <a:p>
            <a:pPr lvl="1"/>
            <a:r>
              <a:rPr lang="en-US" b="1" dirty="0" smtClean="0">
                <a:solidFill>
                  <a:schemeClr val="bg1"/>
                </a:solidFill>
              </a:rPr>
              <a:t>John Boyce</a:t>
            </a:r>
          </a:p>
          <a:p>
            <a:pPr lvl="1"/>
            <a:r>
              <a:rPr lang="en-US" b="1" dirty="0" smtClean="0">
                <a:solidFill>
                  <a:schemeClr val="bg1"/>
                </a:solidFill>
              </a:rPr>
              <a:t>Terence Wilson</a:t>
            </a:r>
          </a:p>
          <a:p>
            <a:pPr lvl="1"/>
            <a:r>
              <a:rPr lang="en-US" b="1" dirty="0" smtClean="0">
                <a:solidFill>
                  <a:schemeClr val="bg1"/>
                </a:solidFill>
              </a:rPr>
              <a:t>Matthew </a:t>
            </a:r>
            <a:r>
              <a:rPr lang="en-US" b="1" dirty="0" err="1" smtClean="0">
                <a:solidFill>
                  <a:schemeClr val="bg1"/>
                </a:solidFill>
              </a:rPr>
              <a:t>Gast</a:t>
            </a:r>
            <a:endParaRPr lang="en-US" b="1" dirty="0" smtClean="0">
              <a:solidFill>
                <a:schemeClr val="bg1"/>
              </a:solidFill>
            </a:endParaRPr>
          </a:p>
          <a:p>
            <a:pPr lvl="1"/>
            <a:r>
              <a:rPr lang="en-US" b="1" dirty="0" smtClean="0">
                <a:solidFill>
                  <a:schemeClr val="bg1"/>
                </a:solidFill>
              </a:rPr>
              <a:t>Larry Suter</a:t>
            </a:r>
            <a:endParaRPr lang="en-US" b="1" dirty="0">
              <a:solidFill>
                <a:schemeClr val="bg1"/>
              </a:solidFill>
            </a:endParaRPr>
          </a:p>
          <a:p>
            <a:pPr lvl="1"/>
            <a:r>
              <a:rPr lang="en-US" b="1" dirty="0" smtClean="0">
                <a:solidFill>
                  <a:schemeClr val="bg1"/>
                </a:solidFill>
              </a:rPr>
              <a:t>Mike </a:t>
            </a:r>
            <a:r>
              <a:rPr lang="en-US" b="1" dirty="0" err="1" smtClean="0">
                <a:solidFill>
                  <a:schemeClr val="bg1"/>
                </a:solidFill>
              </a:rPr>
              <a:t>Voie</a:t>
            </a:r>
            <a:r>
              <a:rPr lang="en-US" b="1" dirty="0" smtClean="0">
                <a:solidFill>
                  <a:schemeClr val="bg1"/>
                </a:solidFill>
              </a:rPr>
              <a:t> (on leave)</a:t>
            </a:r>
          </a:p>
          <a:p>
            <a:pPr lvl="1"/>
            <a:endParaRPr lang="en-US" b="1" dirty="0" smtClean="0">
              <a:solidFill>
                <a:schemeClr val="bg1"/>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12">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17412">
                                            <p:txEl>
                                              <p:pRg st="0" end="0"/>
                                            </p:txEl>
                                          </p:spTgt>
                                        </p:tgtEl>
                                        <p:attrNameLst>
                                          <p:attrName>ppt_c</p:attrName>
                                        </p:attrNameLst>
                                      </p:cBhvr>
                                      <p:to>
                                        <a:schemeClr val="bg1"/>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412">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17412">
                                            <p:txEl>
                                              <p:pRg st="1" end="1"/>
                                            </p:txEl>
                                          </p:spTgt>
                                        </p:tgtEl>
                                        <p:attrNameLst>
                                          <p:attrName>ppt_c</p:attrName>
                                        </p:attrNameLst>
                                      </p:cBhvr>
                                      <p:to>
                                        <a:schemeClr val="bg1"/>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412">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17412">
                                            <p:txEl>
                                              <p:pRg st="2" end="2"/>
                                            </p:txEl>
                                          </p:spTgt>
                                        </p:tgtEl>
                                        <p:attrNameLst>
                                          <p:attrName>ppt_c</p:attrName>
                                        </p:attrNameLst>
                                      </p:cBhvr>
                                      <p:to>
                                        <a:schemeClr val="bg1"/>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412">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17412">
                                            <p:txEl>
                                              <p:pRg st="3" end="3"/>
                                            </p:txEl>
                                          </p:spTgt>
                                        </p:tgtEl>
                                        <p:attrNameLst>
                                          <p:attrName>ppt_c</p:attrName>
                                        </p:attrNameLst>
                                      </p:cBhvr>
                                      <p:to>
                                        <a:schemeClr val="bg1"/>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412">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17412">
                                            <p:txEl>
                                              <p:pRg st="4" end="4"/>
                                            </p:txEl>
                                          </p:spTgt>
                                        </p:tgtEl>
                                        <p:attrNameLst>
                                          <p:attrName>ppt_c</p:attrName>
                                        </p:attrNameLst>
                                      </p:cBhvr>
                                      <p:to>
                                        <a:schemeClr val="bg1"/>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412">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17412">
                                            <p:txEl>
                                              <p:pRg st="5" end="5"/>
                                            </p:txEl>
                                          </p:spTgt>
                                        </p:tgtEl>
                                        <p:attrNameLst>
                                          <p:attrName>ppt_c</p:attrName>
                                        </p:attrNameLst>
                                      </p:cBhvr>
                                      <p:to>
                                        <a:schemeClr val="bg1"/>
                                      </p:to>
                                    </p:animClr>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412">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17412">
                                            <p:txEl>
                                              <p:pRg st="6" end="6"/>
                                            </p:txEl>
                                          </p:spTgt>
                                        </p:tgtEl>
                                        <p:attrNameLst>
                                          <p:attrName>ppt_c</p:attrName>
                                        </p:attrNameLst>
                                      </p:cBhvr>
                                      <p:to>
                                        <a:schemeClr val="bg1"/>
                                      </p:to>
                                    </p:animClr>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412">
                                            <p:txEl>
                                              <p:pRg st="7" end="7"/>
                                            </p:txEl>
                                          </p:spTgt>
                                        </p:tgtEl>
                                        <p:attrNameLst>
                                          <p:attrName>style.visibility</p:attrName>
                                        </p:attrNameLst>
                                      </p:cBhvr>
                                      <p:to>
                                        <p:strVal val="visible"/>
                                      </p:to>
                                    </p:set>
                                  </p:childTnLst>
                                  <p:subTnLst>
                                    <p:animClr clrSpc="rgb" dir="cw">
                                      <p:cBhvr override="childStyle">
                                        <p:cTn dur="1" fill="hold" display="0" masterRel="nextClick" afterEffect="1"/>
                                        <p:tgtEl>
                                          <p:spTgt spid="17412">
                                            <p:txEl>
                                              <p:pRg st="7" end="7"/>
                                            </p:txEl>
                                          </p:spTgt>
                                        </p:tgtEl>
                                        <p:attrNameLst>
                                          <p:attrName>ppt_c</p:attrName>
                                        </p:attrNameLst>
                                      </p:cBhvr>
                                      <p:to>
                                        <a:schemeClr val="bg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2" grpId="0" uiExpand="1" build="p"/>
    </p:bldLst>
  </p:timing>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idx="4294967295"/>
          </p:nvPr>
        </p:nvSpPr>
        <p:spPr bwMode="auto">
          <a:xfrm>
            <a:off x="457200" y="274638"/>
            <a:ext cx="8229600" cy="1143000"/>
          </a:xfrm>
          <a:prstGeom prst="rect">
            <a:avLst/>
          </a:prstGeom>
          <a:noFill/>
          <a:ln cap="flat" algn="ctr">
            <a:miter lim="800000"/>
            <a:headEnd/>
            <a:tailEnd/>
          </a:ln>
        </p:spPr>
        <p:txBody>
          <a:bodyPr anchor="ctr"/>
          <a:lstStyle/>
          <a:p>
            <a:r>
              <a:rPr lang="en-US" sz="4000" b="1" dirty="0" smtClean="0">
                <a:solidFill>
                  <a:srgbClr val="FFFF00"/>
                </a:solidFill>
                <a:effectLst>
                  <a:outerShdw blurRad="38100" dist="38100" dir="2700000" algn="tl">
                    <a:srgbClr val="C0C0C0"/>
                  </a:outerShdw>
                </a:effectLst>
              </a:rPr>
              <a:t>Instructor of the Year (Yet Again)</a:t>
            </a:r>
            <a:br>
              <a:rPr lang="en-US" sz="4000" b="1" dirty="0" smtClean="0">
                <a:solidFill>
                  <a:srgbClr val="FFFF00"/>
                </a:solidFill>
                <a:effectLst>
                  <a:outerShdw blurRad="38100" dist="38100" dir="2700000" algn="tl">
                    <a:srgbClr val="C0C0C0"/>
                  </a:outerShdw>
                </a:effectLst>
              </a:rPr>
            </a:br>
            <a:r>
              <a:rPr lang="en-US" sz="4000" b="1" dirty="0" smtClean="0">
                <a:solidFill>
                  <a:srgbClr val="FFFF00"/>
                </a:solidFill>
                <a:effectLst>
                  <a:outerShdw blurRad="38100" dist="38100" dir="2700000" algn="tl">
                    <a:srgbClr val="C0C0C0"/>
                  </a:outerShdw>
                </a:effectLst>
              </a:rPr>
              <a:t>Terence Wilson</a:t>
            </a:r>
            <a:endParaRPr lang="en-US" sz="4000" b="1" dirty="0">
              <a:solidFill>
                <a:srgbClr val="FFFF00"/>
              </a:solidFill>
              <a:effectLst>
                <a:outerShdw blurRad="38100" dist="38100" dir="2700000" algn="tl">
                  <a:srgbClr val="C0C0C0"/>
                </a:outerShdw>
              </a:effectLst>
            </a:endParaRPr>
          </a:p>
        </p:txBody>
      </p:sp>
      <p:pic>
        <p:nvPicPr>
          <p:cNvPr id="2" name="Picture 1" descr="11836788_893706387377347_5450283251861835447_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4400" y="1600200"/>
            <a:ext cx="3733800" cy="4978400"/>
          </a:xfrm>
          <a:prstGeom prst="rect">
            <a:avLst/>
          </a:prstGeom>
        </p:spPr>
      </p:pic>
      <p:sp>
        <p:nvSpPr>
          <p:cNvPr id="3" name="TextBox 2"/>
          <p:cNvSpPr txBox="1"/>
          <p:nvPr/>
        </p:nvSpPr>
        <p:spPr>
          <a:xfrm>
            <a:off x="228600" y="1828800"/>
            <a:ext cx="4419600" cy="3170099"/>
          </a:xfrm>
          <a:prstGeom prst="rect">
            <a:avLst/>
          </a:prstGeom>
          <a:noFill/>
        </p:spPr>
        <p:txBody>
          <a:bodyPr wrap="square" rtlCol="0">
            <a:spAutoFit/>
          </a:bodyPr>
          <a:lstStyle/>
          <a:p>
            <a:pPr marL="342900" indent="-342900">
              <a:buFont typeface="Arial"/>
              <a:buChar char="•"/>
            </a:pPr>
            <a:r>
              <a:rPr lang="en-US" sz="2000" b="1" dirty="0" smtClean="0">
                <a:solidFill>
                  <a:srgbClr val="FFFFFF"/>
                </a:solidFill>
              </a:rPr>
              <a:t>Continues to be the “finisher” for our club’s students</a:t>
            </a:r>
          </a:p>
          <a:p>
            <a:pPr marL="342900" indent="-342900">
              <a:buFont typeface="Arial"/>
              <a:buChar char="•"/>
            </a:pPr>
            <a:endParaRPr lang="en-US" sz="2000" b="1" dirty="0">
              <a:solidFill>
                <a:srgbClr val="FFFFFF"/>
              </a:solidFill>
            </a:endParaRPr>
          </a:p>
          <a:p>
            <a:pPr marL="342900" indent="-342900">
              <a:buFont typeface="Arial"/>
              <a:buChar char="•"/>
            </a:pPr>
            <a:r>
              <a:rPr lang="en-US" sz="2000" b="1" dirty="0" smtClean="0">
                <a:solidFill>
                  <a:srgbClr val="FFFFFF"/>
                </a:solidFill>
              </a:rPr>
              <a:t>Prepared Matthew for CFI-G</a:t>
            </a:r>
          </a:p>
          <a:p>
            <a:pPr marL="342900" indent="-342900">
              <a:buFont typeface="Arial"/>
              <a:buChar char="•"/>
            </a:pPr>
            <a:endParaRPr lang="en-US" sz="2000" b="1" dirty="0">
              <a:solidFill>
                <a:srgbClr val="FFFFFF"/>
              </a:solidFill>
            </a:endParaRPr>
          </a:p>
          <a:p>
            <a:pPr marL="342900" indent="-342900">
              <a:buFont typeface="Arial"/>
              <a:buChar char="•"/>
            </a:pPr>
            <a:r>
              <a:rPr lang="en-US" sz="2000" b="1" dirty="0" smtClean="0">
                <a:solidFill>
                  <a:srgbClr val="FFFFFF"/>
                </a:solidFill>
              </a:rPr>
              <a:t>Preparing several commercial pilots</a:t>
            </a:r>
          </a:p>
          <a:p>
            <a:pPr marL="342900" indent="-342900">
              <a:buFont typeface="Arial"/>
              <a:buChar char="•"/>
            </a:pPr>
            <a:endParaRPr lang="en-US" sz="2000" b="1" dirty="0">
              <a:solidFill>
                <a:srgbClr val="FFFFFF"/>
              </a:solidFill>
            </a:endParaRPr>
          </a:p>
          <a:p>
            <a:pPr marL="342900" indent="-342900">
              <a:buFont typeface="Arial"/>
              <a:buChar char="•"/>
            </a:pPr>
            <a:r>
              <a:rPr lang="en-US" sz="2000" b="1" dirty="0" smtClean="0">
                <a:solidFill>
                  <a:srgbClr val="FFFFFF"/>
                </a:solidFill>
              </a:rPr>
              <a:t>CAP Check Pilot for qualifying CAP O-ride pilots</a:t>
            </a:r>
            <a:endParaRPr lang="en-US" sz="2000" b="1" dirty="0">
              <a:solidFill>
                <a:srgbClr val="FFFFFF"/>
              </a:solidFill>
            </a:endParaRPr>
          </a:p>
        </p:txBody>
      </p:sp>
    </p:spTree>
    <p:extLst>
      <p:ext uri="{BB962C8B-B14F-4D97-AF65-F5344CB8AC3E}">
        <p14:creationId xmlns:p14="http://schemas.microsoft.com/office/powerpoint/2010/main" val="318153238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ByronSunset 25Jan09"/>
          <p:cNvPicPr>
            <a:picLocks noChangeAspect="1" noChangeArrowheads="1"/>
          </p:cNvPicPr>
          <p:nvPr/>
        </p:nvPicPr>
        <p:blipFill>
          <a:blip r:embed="rId2"/>
          <a:srcRect/>
          <a:stretch>
            <a:fillRect/>
          </a:stretch>
        </p:blipFill>
        <p:spPr bwMode="auto">
          <a:xfrm>
            <a:off x="561975" y="323850"/>
            <a:ext cx="8124825" cy="6094413"/>
          </a:xfrm>
          <a:prstGeom prst="rect">
            <a:avLst/>
          </a:prstGeom>
          <a:noFill/>
        </p:spPr>
      </p:pic>
      <p:sp>
        <p:nvSpPr>
          <p:cNvPr id="75779" name="Rectangle 3"/>
          <p:cNvSpPr>
            <a:spLocks noChangeArrowheads="1"/>
          </p:cNvSpPr>
          <p:nvPr/>
        </p:nvSpPr>
        <p:spPr bwMode="auto">
          <a:xfrm>
            <a:off x="600075" y="304800"/>
            <a:ext cx="8048625" cy="6096000"/>
          </a:xfrm>
          <a:prstGeom prst="rect">
            <a:avLst/>
          </a:prstGeom>
          <a:solidFill>
            <a:schemeClr val="bg1">
              <a:alpha val="39999"/>
            </a:schemeClr>
          </a:solidFill>
          <a:ln w="88900">
            <a:solidFill>
              <a:srgbClr val="000099"/>
            </a:solidFill>
            <a:miter lim="800000"/>
            <a:headEnd/>
            <a:tailEnd/>
          </a:ln>
          <a:effectLst/>
        </p:spPr>
        <p:txBody>
          <a:bodyPr wrap="none" anchor="ctr"/>
          <a:lstStyle/>
          <a:p>
            <a:endParaRPr lang="en-US"/>
          </a:p>
        </p:txBody>
      </p:sp>
      <p:sp>
        <p:nvSpPr>
          <p:cNvPr id="75780" name="TextBox 6"/>
          <p:cNvSpPr txBox="1">
            <a:spLocks noChangeArrowheads="1"/>
          </p:cNvSpPr>
          <p:nvPr/>
        </p:nvSpPr>
        <p:spPr bwMode="auto">
          <a:xfrm>
            <a:off x="1600200" y="2043113"/>
            <a:ext cx="6074933" cy="523220"/>
          </a:xfrm>
          <a:prstGeom prst="rect">
            <a:avLst/>
          </a:prstGeom>
          <a:noFill/>
          <a:ln w="9525" algn="ctr">
            <a:noFill/>
            <a:miter lim="800000"/>
            <a:headEnd/>
            <a:tailEnd/>
          </a:ln>
          <a:effectLst/>
        </p:spPr>
        <p:txBody>
          <a:bodyPr wrap="none">
            <a:spAutoFit/>
          </a:bodyPr>
          <a:lstStyle/>
          <a:p>
            <a:pPr defTabSz="914400"/>
            <a:r>
              <a:rPr lang="en-US" sz="2800" b="1" dirty="0">
                <a:solidFill>
                  <a:srgbClr val="003366"/>
                </a:solidFill>
              </a:rPr>
              <a:t>Certificate  of  Achievement  </a:t>
            </a:r>
            <a:r>
              <a:rPr lang="en-US" sz="2800" b="1" dirty="0" smtClean="0">
                <a:solidFill>
                  <a:srgbClr val="003366"/>
                </a:solidFill>
              </a:rPr>
              <a:t>2015</a:t>
            </a:r>
            <a:endParaRPr lang="en-US" sz="2800" b="1" dirty="0">
              <a:solidFill>
                <a:srgbClr val="003366"/>
              </a:solidFill>
            </a:endParaRPr>
          </a:p>
        </p:txBody>
      </p:sp>
      <p:sp>
        <p:nvSpPr>
          <p:cNvPr id="75781" name="WordArt 5"/>
          <p:cNvSpPr>
            <a:spLocks noChangeArrowheads="1" noChangeShapeType="1" noTextEdit="1"/>
          </p:cNvSpPr>
          <p:nvPr/>
        </p:nvSpPr>
        <p:spPr bwMode="auto">
          <a:xfrm>
            <a:off x="866775" y="1450975"/>
            <a:ext cx="7667625" cy="495300"/>
          </a:xfrm>
          <a:prstGeom prst="rect">
            <a:avLst/>
          </a:prstGeom>
        </p:spPr>
        <p:txBody>
          <a:bodyPr spcFirstLastPara="1" wrap="none" fromWordArt="1">
            <a:prstTxWarp prst="textArchUp">
              <a:avLst>
                <a:gd name="adj" fmla="val 10800000"/>
              </a:avLst>
            </a:prstTxWarp>
          </a:bodyPr>
          <a:lstStyle/>
          <a:p>
            <a:pPr algn="ctr"/>
            <a:r>
              <a:rPr lang="en-US" sz="2800" b="1" kern="10">
                <a:ln w="9525">
                  <a:solidFill>
                    <a:srgbClr val="000099"/>
                  </a:solidFill>
                  <a:round/>
                  <a:headEnd/>
                  <a:tailEnd/>
                </a:ln>
                <a:solidFill>
                  <a:srgbClr val="003399"/>
                </a:solidFill>
                <a:latin typeface="Arial Black"/>
              </a:rPr>
              <a:t>Northern California Soaring Association</a:t>
            </a:r>
          </a:p>
        </p:txBody>
      </p:sp>
      <p:sp>
        <p:nvSpPr>
          <p:cNvPr id="14338" name="Rectangle 2"/>
          <p:cNvSpPr>
            <a:spLocks noChangeArrowheads="1"/>
          </p:cNvSpPr>
          <p:nvPr/>
        </p:nvSpPr>
        <p:spPr bwMode="auto">
          <a:xfrm>
            <a:off x="600075" y="3733800"/>
            <a:ext cx="8229600" cy="1143000"/>
          </a:xfrm>
          <a:prstGeom prst="rect">
            <a:avLst/>
          </a:prstGeom>
          <a:noFill/>
          <a:ln w="9525" cap="flat" cmpd="sng" algn="ctr">
            <a:noFill/>
            <a:prstDash val="solid"/>
            <a:miter lim="800000"/>
            <a:headEnd/>
            <a:tailEnd/>
          </a:ln>
          <a:effectLst/>
        </p:spPr>
        <p:txBody>
          <a:bodyPr anchor="ctr"/>
          <a:lstStyle/>
          <a:p>
            <a:pPr algn="ctr"/>
            <a:r>
              <a:rPr lang="en-US" sz="3200" b="1" dirty="0" smtClean="0">
                <a:solidFill>
                  <a:srgbClr val="003366"/>
                </a:solidFill>
                <a:effectLst>
                  <a:outerShdw blurRad="38100" dist="38100" dir="2700000" algn="tl">
                    <a:srgbClr val="C0C0C0"/>
                  </a:outerShdw>
                </a:effectLst>
              </a:rPr>
              <a:t>INSTRUCTOR</a:t>
            </a:r>
            <a:r>
              <a:rPr lang="en-US" sz="3200" b="1" dirty="0">
                <a:solidFill>
                  <a:srgbClr val="003366"/>
                </a:solidFill>
                <a:effectLst>
                  <a:outerShdw blurRad="38100" dist="38100" dir="2700000" algn="tl">
                    <a:srgbClr val="C0C0C0"/>
                  </a:outerShdw>
                </a:effectLst>
              </a:rPr>
              <a:t> </a:t>
            </a:r>
            <a:r>
              <a:rPr lang="en-US" sz="3200" b="1" dirty="0" smtClean="0">
                <a:solidFill>
                  <a:srgbClr val="003366"/>
                </a:solidFill>
                <a:effectLst>
                  <a:outerShdw blurRad="38100" dist="38100" dir="2700000" algn="tl">
                    <a:srgbClr val="C0C0C0"/>
                  </a:outerShdw>
                </a:effectLst>
              </a:rPr>
              <a:t>OF </a:t>
            </a:r>
            <a:r>
              <a:rPr lang="en-US" sz="3200" b="1" dirty="0" smtClean="0">
                <a:solidFill>
                  <a:srgbClr val="003366"/>
                </a:solidFill>
                <a:effectLst>
                  <a:outerShdw blurRad="38100" dist="38100" dir="2700000" algn="tl">
                    <a:srgbClr val="C0C0C0"/>
                  </a:outerShdw>
                </a:effectLst>
              </a:rPr>
              <a:t>THE YEAR</a:t>
            </a:r>
            <a:r>
              <a:rPr lang="en-US" sz="3200" b="1" dirty="0">
                <a:solidFill>
                  <a:srgbClr val="003366"/>
                </a:solidFill>
                <a:effectLst>
                  <a:outerShdw blurRad="38100" dist="38100" dir="2700000" algn="tl">
                    <a:srgbClr val="C0C0C0"/>
                  </a:outerShdw>
                </a:effectLst>
              </a:rPr>
              <a:t/>
            </a:r>
            <a:br>
              <a:rPr lang="en-US" sz="3200" b="1" dirty="0">
                <a:solidFill>
                  <a:srgbClr val="003366"/>
                </a:solidFill>
                <a:effectLst>
                  <a:outerShdw blurRad="38100" dist="38100" dir="2700000" algn="tl">
                    <a:srgbClr val="C0C0C0"/>
                  </a:outerShdw>
                </a:effectLst>
              </a:rPr>
            </a:br>
            <a:r>
              <a:rPr lang="en-US" sz="3200" b="1" dirty="0">
                <a:solidFill>
                  <a:srgbClr val="003366"/>
                </a:solidFill>
                <a:effectLst>
                  <a:outerShdw blurRad="38100" dist="38100" dir="2700000" algn="tl">
                    <a:srgbClr val="C0C0C0"/>
                  </a:outerShdw>
                </a:effectLst>
              </a:rPr>
              <a:t/>
            </a:r>
            <a:br>
              <a:rPr lang="en-US" sz="3200" b="1" dirty="0">
                <a:solidFill>
                  <a:srgbClr val="003366"/>
                </a:solidFill>
                <a:effectLst>
                  <a:outerShdw blurRad="38100" dist="38100" dir="2700000" algn="tl">
                    <a:srgbClr val="C0C0C0"/>
                  </a:outerShdw>
                </a:effectLst>
              </a:rPr>
            </a:br>
            <a:r>
              <a:rPr lang="en-US" sz="3200" b="1" dirty="0" smtClean="0">
                <a:solidFill>
                  <a:srgbClr val="003366"/>
                </a:solidFill>
                <a:effectLst>
                  <a:outerShdw blurRad="38100" dist="38100" dir="2700000" algn="tl">
                    <a:srgbClr val="C0C0C0"/>
                  </a:outerShdw>
                </a:effectLst>
              </a:rPr>
              <a:t>Terence Wilson</a:t>
            </a:r>
            <a:endParaRPr lang="en-US" sz="3200" b="1" dirty="0">
              <a:solidFill>
                <a:srgbClr val="003366"/>
              </a:solidFill>
              <a:effectLst>
                <a:outerShdw blurRad="38100" dist="38100" dir="2700000" algn="tl">
                  <a:srgbClr val="C0C0C0"/>
                </a:outerShdw>
              </a:effectLst>
            </a:endParaRPr>
          </a:p>
        </p:txBody>
      </p:sp>
    </p:spTree>
    <p:extLst>
      <p:ext uri="{BB962C8B-B14F-4D97-AF65-F5344CB8AC3E}">
        <p14:creationId xmlns:p14="http://schemas.microsoft.com/office/powerpoint/2010/main" val="3363314654"/>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idx="4294967295"/>
          </p:nvPr>
        </p:nvSpPr>
        <p:spPr bwMode="auto">
          <a:xfrm>
            <a:off x="457200" y="0"/>
            <a:ext cx="8229600" cy="1143000"/>
          </a:xfrm>
          <a:prstGeom prst="rect">
            <a:avLst/>
          </a:prstGeom>
          <a:noFill/>
          <a:ln cap="flat" algn="ctr">
            <a:miter lim="800000"/>
            <a:headEnd/>
            <a:tailEnd/>
          </a:ln>
        </p:spPr>
        <p:txBody>
          <a:bodyPr anchor="ctr"/>
          <a:lstStyle/>
          <a:p>
            <a:r>
              <a:rPr lang="en-US" sz="4000" b="1" dirty="0" smtClean="0">
                <a:solidFill>
                  <a:srgbClr val="FFFF00"/>
                </a:solidFill>
                <a:effectLst>
                  <a:outerShdw blurRad="38100" dist="38100" dir="2700000" algn="tl">
                    <a:srgbClr val="C0C0C0"/>
                  </a:outerShdw>
                </a:effectLst>
              </a:rPr>
              <a:t>Most Memorable Photo- 2015</a:t>
            </a:r>
            <a:endParaRPr lang="en-US" sz="4000" b="1" dirty="0">
              <a:solidFill>
                <a:srgbClr val="FFFF00"/>
              </a:solidFill>
              <a:effectLst>
                <a:outerShdw blurRad="38100" dist="38100" dir="2700000" algn="tl">
                  <a:srgbClr val="C0C0C0"/>
                </a:outerShdw>
              </a:effectLst>
            </a:endParaRPr>
          </a:p>
        </p:txBody>
      </p:sp>
      <p:pic>
        <p:nvPicPr>
          <p:cNvPr id="2" name="Picture 1" descr="ToddSol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0" y="914400"/>
            <a:ext cx="4105800" cy="5794808"/>
          </a:xfrm>
          <a:prstGeom prst="rect">
            <a:avLst/>
          </a:prstGeom>
        </p:spPr>
      </p:pic>
      <p:sp>
        <p:nvSpPr>
          <p:cNvPr id="3" name="TextBox 2"/>
          <p:cNvSpPr txBox="1"/>
          <p:nvPr/>
        </p:nvSpPr>
        <p:spPr>
          <a:xfrm>
            <a:off x="6248400" y="1447800"/>
            <a:ext cx="2199190" cy="523220"/>
          </a:xfrm>
          <a:prstGeom prst="rect">
            <a:avLst/>
          </a:prstGeom>
          <a:noFill/>
        </p:spPr>
        <p:txBody>
          <a:bodyPr wrap="none" rtlCol="0">
            <a:spAutoFit/>
          </a:bodyPr>
          <a:lstStyle/>
          <a:p>
            <a:r>
              <a:rPr lang="en-US" sz="2800" b="1" dirty="0" smtClean="0">
                <a:solidFill>
                  <a:srgbClr val="FFFF00"/>
                </a:solidFill>
              </a:rPr>
              <a:t>Todd’s Solo</a:t>
            </a:r>
            <a:endParaRPr lang="en-US" sz="2800" b="1" dirty="0">
              <a:solidFill>
                <a:srgbClr val="FFFF00"/>
              </a:solidFill>
            </a:endParaRPr>
          </a:p>
        </p:txBody>
      </p:sp>
    </p:spTree>
    <p:extLst>
      <p:ext uri="{BB962C8B-B14F-4D97-AF65-F5344CB8AC3E}">
        <p14:creationId xmlns:p14="http://schemas.microsoft.com/office/powerpoint/2010/main" val="317507439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Grp="1" noChangeArrowheads="1"/>
          </p:cNvSpPr>
          <p:nvPr>
            <p:ph type="title" idx="4294967295"/>
          </p:nvPr>
        </p:nvSpPr>
        <p:spPr bwMode="auto">
          <a:xfrm>
            <a:off x="457200" y="274638"/>
            <a:ext cx="8229600" cy="1143000"/>
          </a:xfrm>
          <a:prstGeom prst="rect">
            <a:avLst/>
          </a:prstGeom>
          <a:noFill/>
          <a:ln cap="flat" algn="ctr">
            <a:miter lim="800000"/>
            <a:headEnd/>
            <a:tailEnd/>
          </a:ln>
        </p:spPr>
        <p:txBody>
          <a:bodyPr anchor="ctr"/>
          <a:lstStyle/>
          <a:p>
            <a:r>
              <a:rPr lang="en-US" sz="4000" b="1" dirty="0">
                <a:solidFill>
                  <a:srgbClr val="FFFF00"/>
                </a:solidFill>
                <a:effectLst>
                  <a:outerShdw blurRad="38100" dist="38100" dir="2700000" algn="tl">
                    <a:srgbClr val="C0C0C0"/>
                  </a:outerShdw>
                </a:effectLst>
              </a:rPr>
              <a:t>FIRST </a:t>
            </a:r>
            <a:r>
              <a:rPr lang="en-US" sz="4000" b="1" dirty="0" smtClean="0">
                <a:solidFill>
                  <a:srgbClr val="FFFF00"/>
                </a:solidFill>
                <a:effectLst>
                  <a:outerShdw blurRad="38100" dist="38100" dir="2700000" algn="tl">
                    <a:srgbClr val="C0C0C0"/>
                  </a:outerShdw>
                </a:effectLst>
              </a:rPr>
              <a:t>SOLO in 2015</a:t>
            </a:r>
            <a:r>
              <a:rPr lang="en-US" sz="4000" b="1" dirty="0">
                <a:solidFill>
                  <a:srgbClr val="FFFF00"/>
                </a:solidFill>
                <a:effectLst>
                  <a:outerShdw blurRad="38100" dist="38100" dir="2700000" algn="tl">
                    <a:srgbClr val="C0C0C0"/>
                  </a:outerShdw>
                </a:effectLst>
              </a:rPr>
              <a:t>	</a:t>
            </a:r>
          </a:p>
        </p:txBody>
      </p:sp>
      <p:sp>
        <p:nvSpPr>
          <p:cNvPr id="5123" name="Rectangle 5"/>
          <p:cNvSpPr>
            <a:spLocks noGrp="1" noChangeArrowheads="1"/>
          </p:cNvSpPr>
          <p:nvPr>
            <p:ph type="body" idx="4294967295"/>
          </p:nvPr>
        </p:nvSpPr>
        <p:spPr bwMode="auto">
          <a:xfrm>
            <a:off x="304800" y="1524000"/>
            <a:ext cx="3733800" cy="685800"/>
          </a:xfrm>
          <a:prstGeom prst="rect">
            <a:avLst/>
          </a:prstGeom>
          <a:noFill/>
          <a:ln>
            <a:miter lim="800000"/>
            <a:headEnd/>
            <a:tailEnd/>
          </a:ln>
        </p:spPr>
        <p:txBody>
          <a:bodyPr/>
          <a:lstStyle/>
          <a:p>
            <a:r>
              <a:rPr lang="en-US" b="1" dirty="0" smtClean="0">
                <a:solidFill>
                  <a:schemeClr val="bg1"/>
                </a:solidFill>
              </a:rPr>
              <a:t>Brent Davidson</a:t>
            </a:r>
          </a:p>
          <a:p>
            <a:r>
              <a:rPr lang="en-US" b="1" dirty="0">
                <a:solidFill>
                  <a:schemeClr val="bg1"/>
                </a:solidFill>
              </a:rPr>
              <a:t>(soloed at Lake Elsinore in October before moving to the Bay Area)</a:t>
            </a:r>
          </a:p>
          <a:p>
            <a:endParaRPr lang="en-US" b="1" dirty="0" smtClean="0">
              <a:solidFill>
                <a:schemeClr val="bg1"/>
              </a:solidFill>
            </a:endParaRPr>
          </a:p>
          <a:p>
            <a:endParaRPr lang="en-US" b="1" dirty="0">
              <a:solidFill>
                <a:schemeClr val="bg1"/>
              </a:solidFill>
            </a:endParaRPr>
          </a:p>
        </p:txBody>
      </p:sp>
      <p:pic>
        <p:nvPicPr>
          <p:cNvPr id="2" name="Picture 1" descr="Bren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7200" y="1295400"/>
            <a:ext cx="4061883" cy="5415844"/>
          </a:xfrm>
          <a:prstGeom prst="rect">
            <a:avLst/>
          </a:prstGeom>
        </p:spPr>
      </p:pic>
    </p:spTree>
    <p:extLst>
      <p:ext uri="{BB962C8B-B14F-4D97-AF65-F5344CB8AC3E}">
        <p14:creationId xmlns:p14="http://schemas.microsoft.com/office/powerpoint/2010/main" val="2412472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2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uiExpand="1" build="p"/>
    </p:bldLst>
  </p:timing>
</p:sld>
</file>

<file path=ppt/slides/slide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idx="4294967295"/>
          </p:nvPr>
        </p:nvSpPr>
        <p:spPr bwMode="auto">
          <a:xfrm>
            <a:off x="457200" y="0"/>
            <a:ext cx="8229600" cy="1143000"/>
          </a:xfrm>
          <a:prstGeom prst="rect">
            <a:avLst/>
          </a:prstGeom>
          <a:noFill/>
          <a:ln cap="flat" algn="ctr">
            <a:miter lim="800000"/>
            <a:headEnd/>
            <a:tailEnd/>
          </a:ln>
        </p:spPr>
        <p:txBody>
          <a:bodyPr anchor="ctr"/>
          <a:lstStyle/>
          <a:p>
            <a:r>
              <a:rPr lang="en-US" sz="4000" b="1" dirty="0" smtClean="0">
                <a:solidFill>
                  <a:srgbClr val="FFFF00"/>
                </a:solidFill>
                <a:effectLst>
                  <a:outerShdw blurRad="38100" dist="38100" dir="2700000" algn="tl">
                    <a:srgbClr val="C0C0C0"/>
                  </a:outerShdw>
                </a:effectLst>
              </a:rPr>
              <a:t>Special Presidential Thanks To:</a:t>
            </a:r>
            <a:endParaRPr lang="en-US" sz="4000" b="1" dirty="0">
              <a:solidFill>
                <a:srgbClr val="FFFF00"/>
              </a:solidFill>
              <a:effectLst>
                <a:outerShdw blurRad="38100" dist="38100" dir="2700000" algn="tl">
                  <a:srgbClr val="C0C0C0"/>
                </a:outerShdw>
              </a:effectLst>
            </a:endParaRPr>
          </a:p>
        </p:txBody>
      </p:sp>
      <p:sp>
        <p:nvSpPr>
          <p:cNvPr id="17412" name="Rectangle 4"/>
          <p:cNvSpPr>
            <a:spLocks noGrp="1" noChangeArrowheads="1"/>
          </p:cNvSpPr>
          <p:nvPr>
            <p:ph type="body" sz="half" idx="4294967295"/>
          </p:nvPr>
        </p:nvSpPr>
        <p:spPr bwMode="auto">
          <a:xfrm>
            <a:off x="304800" y="990600"/>
            <a:ext cx="8458200" cy="2895600"/>
          </a:xfrm>
          <a:prstGeom prst="rect">
            <a:avLst/>
          </a:prstGeom>
          <a:noFill/>
          <a:ln>
            <a:miter lim="800000"/>
            <a:headEnd/>
            <a:tailEnd/>
          </a:ln>
        </p:spPr>
        <p:txBody>
          <a:bodyPr/>
          <a:lstStyle/>
          <a:p>
            <a:pPr>
              <a:buNone/>
            </a:pPr>
            <a:r>
              <a:rPr lang="en-US" dirty="0" smtClean="0"/>
              <a:t> </a:t>
            </a:r>
            <a:endParaRPr lang="en-US" sz="2400" b="1" dirty="0">
              <a:solidFill>
                <a:schemeClr val="bg1"/>
              </a:solidFill>
            </a:endParaRPr>
          </a:p>
        </p:txBody>
      </p:sp>
      <p:sp>
        <p:nvSpPr>
          <p:cNvPr id="4" name="TextBox 3"/>
          <p:cNvSpPr txBox="1"/>
          <p:nvPr/>
        </p:nvSpPr>
        <p:spPr>
          <a:xfrm>
            <a:off x="533400" y="838200"/>
            <a:ext cx="8534400" cy="6001642"/>
          </a:xfrm>
          <a:prstGeom prst="rect">
            <a:avLst/>
          </a:prstGeom>
          <a:noFill/>
        </p:spPr>
        <p:txBody>
          <a:bodyPr wrap="square" rtlCol="0">
            <a:spAutoFit/>
          </a:bodyPr>
          <a:lstStyle/>
          <a:p>
            <a:r>
              <a:rPr lang="en-US" sz="3200" b="1" dirty="0" smtClean="0">
                <a:solidFill>
                  <a:schemeClr val="bg1"/>
                </a:solidFill>
              </a:rPr>
              <a:t>Marianne Guerin for organizing much of Tonight’s Annual Banquet</a:t>
            </a:r>
          </a:p>
          <a:p>
            <a:endParaRPr lang="en-US" sz="3200" b="1" dirty="0" smtClean="0">
              <a:solidFill>
                <a:schemeClr val="bg1"/>
              </a:solidFill>
            </a:endParaRPr>
          </a:p>
          <a:p>
            <a:r>
              <a:rPr lang="en-US" sz="3200" b="1" dirty="0" smtClean="0">
                <a:solidFill>
                  <a:schemeClr val="bg1"/>
                </a:solidFill>
              </a:rPr>
              <a:t>Quest </a:t>
            </a:r>
            <a:r>
              <a:rPr lang="en-US" sz="3200" b="1" dirty="0" err="1" smtClean="0">
                <a:solidFill>
                  <a:schemeClr val="bg1"/>
                </a:solidFill>
              </a:rPr>
              <a:t>Richlife</a:t>
            </a:r>
            <a:r>
              <a:rPr lang="en-US" sz="3200" b="1" dirty="0" smtClean="0">
                <a:solidFill>
                  <a:schemeClr val="bg1"/>
                </a:solidFill>
              </a:rPr>
              <a:t> for leasing and promptly maintaining 76W</a:t>
            </a:r>
          </a:p>
          <a:p>
            <a:endParaRPr lang="en-US" sz="3200" b="1" dirty="0" smtClean="0">
              <a:solidFill>
                <a:schemeClr val="bg1"/>
              </a:solidFill>
            </a:endParaRPr>
          </a:p>
          <a:p>
            <a:r>
              <a:rPr lang="en-US" sz="3200" b="1" dirty="0" smtClean="0">
                <a:solidFill>
                  <a:schemeClr val="bg1"/>
                </a:solidFill>
              </a:rPr>
              <a:t>Rolf Peterson for eight years as Chief </a:t>
            </a:r>
            <a:r>
              <a:rPr lang="en-US" sz="3200" b="1" dirty="0" err="1" smtClean="0">
                <a:solidFill>
                  <a:schemeClr val="bg1"/>
                </a:solidFill>
              </a:rPr>
              <a:t>Towpilot</a:t>
            </a:r>
            <a:endParaRPr lang="en-US" sz="3200" b="1" dirty="0" smtClean="0">
              <a:solidFill>
                <a:schemeClr val="bg1"/>
              </a:solidFill>
            </a:endParaRPr>
          </a:p>
          <a:p>
            <a:endParaRPr lang="en-US" sz="3200" b="1" dirty="0" smtClean="0">
              <a:solidFill>
                <a:schemeClr val="bg1"/>
              </a:solidFill>
            </a:endParaRPr>
          </a:p>
          <a:p>
            <a:r>
              <a:rPr lang="en-US" sz="3200" b="1" dirty="0" smtClean="0">
                <a:solidFill>
                  <a:schemeClr val="bg1"/>
                </a:solidFill>
              </a:rPr>
              <a:t>Paul MacDonald for agreeing to become our new Chief Tow Pilot</a:t>
            </a:r>
          </a:p>
          <a:p>
            <a:endParaRPr lang="en-US" sz="3200" b="1" dirty="0" smtClean="0">
              <a:solidFill>
                <a:schemeClr val="bg1"/>
              </a:solidFill>
            </a:endParaRPr>
          </a:p>
        </p:txBody>
      </p:sp>
      <p:sp>
        <p:nvSpPr>
          <p:cNvPr id="5" name="TextBox 4"/>
          <p:cNvSpPr txBox="1"/>
          <p:nvPr/>
        </p:nvSpPr>
        <p:spPr>
          <a:xfrm>
            <a:off x="457200" y="3318570"/>
            <a:ext cx="8686800" cy="584775"/>
          </a:xfrm>
          <a:prstGeom prst="rect">
            <a:avLst/>
          </a:prstGeom>
          <a:noFill/>
        </p:spPr>
        <p:txBody>
          <a:bodyPr wrap="square" rtlCol="0">
            <a:spAutoFit/>
          </a:bodyPr>
          <a:lstStyle/>
          <a:p>
            <a:r>
              <a:rPr lang="en-US" sz="3200" b="1" dirty="0" smtClean="0">
                <a:solidFill>
                  <a:schemeClr val="bg1"/>
                </a:solidFill>
              </a:rPr>
              <a:t>          </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idx="4294967295"/>
          </p:nvPr>
        </p:nvSpPr>
        <p:spPr bwMode="auto">
          <a:xfrm>
            <a:off x="457200" y="0"/>
            <a:ext cx="8229600" cy="1143000"/>
          </a:xfrm>
          <a:prstGeom prst="rect">
            <a:avLst/>
          </a:prstGeom>
          <a:noFill/>
          <a:ln cap="flat" algn="ctr">
            <a:miter lim="800000"/>
            <a:headEnd/>
            <a:tailEnd/>
          </a:ln>
        </p:spPr>
        <p:txBody>
          <a:bodyPr anchor="ctr"/>
          <a:lstStyle/>
          <a:p>
            <a:r>
              <a:rPr lang="en-US" sz="4000" b="1" dirty="0" smtClean="0">
                <a:solidFill>
                  <a:srgbClr val="FFFF00"/>
                </a:solidFill>
                <a:effectLst>
                  <a:outerShdw blurRad="38100" dist="38100" dir="2700000" algn="tl">
                    <a:srgbClr val="C0C0C0"/>
                  </a:outerShdw>
                </a:effectLst>
              </a:rPr>
              <a:t>Special Presidential Thanks To:</a:t>
            </a:r>
            <a:endParaRPr lang="en-US" sz="4000" b="1" dirty="0">
              <a:solidFill>
                <a:srgbClr val="FFFF00"/>
              </a:solidFill>
              <a:effectLst>
                <a:outerShdw blurRad="38100" dist="38100" dir="2700000" algn="tl">
                  <a:srgbClr val="C0C0C0"/>
                </a:outerShdw>
              </a:effectLst>
            </a:endParaRPr>
          </a:p>
        </p:txBody>
      </p:sp>
      <p:sp>
        <p:nvSpPr>
          <p:cNvPr id="17412" name="Rectangle 4"/>
          <p:cNvSpPr>
            <a:spLocks noGrp="1" noChangeArrowheads="1"/>
          </p:cNvSpPr>
          <p:nvPr>
            <p:ph type="body" sz="half" idx="4294967295"/>
          </p:nvPr>
        </p:nvSpPr>
        <p:spPr bwMode="auto">
          <a:xfrm>
            <a:off x="304800" y="990600"/>
            <a:ext cx="8458200" cy="2895600"/>
          </a:xfrm>
          <a:prstGeom prst="rect">
            <a:avLst/>
          </a:prstGeom>
          <a:noFill/>
          <a:ln>
            <a:miter lim="800000"/>
            <a:headEnd/>
            <a:tailEnd/>
          </a:ln>
        </p:spPr>
        <p:txBody>
          <a:bodyPr/>
          <a:lstStyle/>
          <a:p>
            <a:pPr>
              <a:buNone/>
            </a:pPr>
            <a:r>
              <a:rPr lang="en-US" dirty="0" smtClean="0"/>
              <a:t> </a:t>
            </a:r>
            <a:endParaRPr lang="en-US" sz="2400" b="1" dirty="0">
              <a:solidFill>
                <a:schemeClr val="bg1"/>
              </a:solidFill>
            </a:endParaRPr>
          </a:p>
        </p:txBody>
      </p:sp>
      <p:sp>
        <p:nvSpPr>
          <p:cNvPr id="5" name="TextBox 4"/>
          <p:cNvSpPr txBox="1"/>
          <p:nvPr/>
        </p:nvSpPr>
        <p:spPr>
          <a:xfrm>
            <a:off x="228600" y="1066800"/>
            <a:ext cx="8686800" cy="4031873"/>
          </a:xfrm>
          <a:prstGeom prst="rect">
            <a:avLst/>
          </a:prstGeom>
          <a:noFill/>
        </p:spPr>
        <p:txBody>
          <a:bodyPr wrap="square" rtlCol="0">
            <a:spAutoFit/>
          </a:bodyPr>
          <a:lstStyle/>
          <a:p>
            <a:r>
              <a:rPr lang="en-US" sz="3200" b="1" dirty="0" smtClean="0">
                <a:solidFill>
                  <a:schemeClr val="bg1"/>
                </a:solidFill>
              </a:rPr>
              <a:t>John </a:t>
            </a:r>
            <a:r>
              <a:rPr lang="en-US" sz="3200" b="1" dirty="0" err="1" smtClean="0">
                <a:solidFill>
                  <a:schemeClr val="bg1"/>
                </a:solidFill>
              </a:rPr>
              <a:t>Randazzo</a:t>
            </a:r>
            <a:r>
              <a:rPr lang="en-US" sz="3200" b="1" dirty="0" smtClean="0">
                <a:solidFill>
                  <a:schemeClr val="bg1"/>
                </a:solidFill>
              </a:rPr>
              <a:t> for serving as Treasurer</a:t>
            </a:r>
          </a:p>
          <a:p>
            <a:r>
              <a:rPr lang="en-US" sz="3200" b="1" dirty="0" smtClean="0">
                <a:solidFill>
                  <a:schemeClr val="bg1"/>
                </a:solidFill>
              </a:rPr>
              <a:t>and for his </a:t>
            </a:r>
            <a:r>
              <a:rPr lang="en-US" sz="3200" b="1" dirty="0" err="1" smtClean="0">
                <a:solidFill>
                  <a:schemeClr val="bg1"/>
                </a:solidFill>
              </a:rPr>
              <a:t>counciling</a:t>
            </a:r>
            <a:r>
              <a:rPr lang="en-US" sz="3200" b="1" dirty="0" smtClean="0">
                <a:solidFill>
                  <a:schemeClr val="bg1"/>
                </a:solidFill>
              </a:rPr>
              <a:t> and wisdom</a:t>
            </a:r>
          </a:p>
          <a:p>
            <a:endParaRPr lang="en-US" sz="3200" b="1" dirty="0" smtClean="0">
              <a:solidFill>
                <a:schemeClr val="bg1"/>
              </a:solidFill>
            </a:endParaRPr>
          </a:p>
          <a:p>
            <a:r>
              <a:rPr lang="en-US" sz="3200" b="1" dirty="0" smtClean="0">
                <a:solidFill>
                  <a:schemeClr val="bg1"/>
                </a:solidFill>
              </a:rPr>
              <a:t>Monique Weil for her continuing service to the club, her encouragement and wisdom</a:t>
            </a:r>
          </a:p>
          <a:p>
            <a:endParaRPr lang="en-US" sz="3200" b="1" dirty="0" smtClean="0">
              <a:solidFill>
                <a:schemeClr val="bg1"/>
              </a:solidFill>
            </a:endParaRPr>
          </a:p>
          <a:p>
            <a:r>
              <a:rPr lang="en-US" sz="3200" b="1" dirty="0" smtClean="0">
                <a:solidFill>
                  <a:schemeClr val="bg1"/>
                </a:solidFill>
              </a:rPr>
              <a:t>All who volunteered their time and effort to make NCSA succeed</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4"/>
          <p:cNvSpPr>
            <a:spLocks noGrp="1" noChangeArrowheads="1"/>
          </p:cNvSpPr>
          <p:nvPr>
            <p:ph type="title" idx="4294967295"/>
          </p:nvPr>
        </p:nvSpPr>
        <p:spPr bwMode="auto">
          <a:xfrm>
            <a:off x="457200" y="-76200"/>
            <a:ext cx="8229600" cy="1143000"/>
          </a:xfrm>
          <a:prstGeom prst="rect">
            <a:avLst/>
          </a:prstGeom>
          <a:noFill/>
          <a:ln cap="flat" algn="ctr">
            <a:miter lim="800000"/>
            <a:headEnd/>
            <a:tailEnd/>
          </a:ln>
        </p:spPr>
        <p:txBody>
          <a:bodyPr anchor="ctr"/>
          <a:lstStyle/>
          <a:p>
            <a:r>
              <a:rPr lang="en-US" sz="4000" b="1" dirty="0">
                <a:solidFill>
                  <a:srgbClr val="FFFF00"/>
                </a:solidFill>
                <a:effectLst>
                  <a:outerShdw blurRad="38100" dist="38100" dir="2700000" algn="tl">
                    <a:srgbClr val="C0C0C0"/>
                  </a:outerShdw>
                </a:effectLst>
              </a:rPr>
              <a:t>New Glider Ratings or Wings</a:t>
            </a:r>
          </a:p>
        </p:txBody>
      </p:sp>
      <p:sp>
        <p:nvSpPr>
          <p:cNvPr id="6147" name="Rectangle 5"/>
          <p:cNvSpPr>
            <a:spLocks noGrp="1" noChangeArrowheads="1"/>
          </p:cNvSpPr>
          <p:nvPr>
            <p:ph type="body" sz="half" idx="4294967295"/>
          </p:nvPr>
        </p:nvSpPr>
        <p:spPr bwMode="auto">
          <a:xfrm>
            <a:off x="152400" y="990600"/>
            <a:ext cx="8839200" cy="4525963"/>
          </a:xfrm>
          <a:prstGeom prst="rect">
            <a:avLst/>
          </a:prstGeom>
          <a:noFill/>
          <a:ln cap="flat" algn="ctr">
            <a:miter lim="800000"/>
            <a:headEnd/>
            <a:tailEnd/>
          </a:ln>
        </p:spPr>
        <p:txBody>
          <a:bodyPr/>
          <a:lstStyle/>
          <a:p>
            <a:r>
              <a:rPr lang="en-US" sz="2800" b="1" dirty="0" smtClean="0">
                <a:solidFill>
                  <a:schemeClr val="bg1"/>
                </a:solidFill>
              </a:rPr>
              <a:t>Matthew </a:t>
            </a:r>
            <a:r>
              <a:rPr lang="en-US" sz="2800" b="1" dirty="0" err="1" smtClean="0">
                <a:solidFill>
                  <a:schemeClr val="bg1"/>
                </a:solidFill>
              </a:rPr>
              <a:t>Gast</a:t>
            </a:r>
            <a:r>
              <a:rPr lang="en-US" sz="2800" b="1" dirty="0" smtClean="0">
                <a:solidFill>
                  <a:schemeClr val="bg1"/>
                </a:solidFill>
              </a:rPr>
              <a:t>- CFI-G</a:t>
            </a:r>
          </a:p>
          <a:p>
            <a:r>
              <a:rPr lang="en-US" sz="2800" b="1" dirty="0" smtClean="0">
                <a:solidFill>
                  <a:schemeClr val="bg1"/>
                </a:solidFill>
              </a:rPr>
              <a:t>Aki </a:t>
            </a:r>
            <a:r>
              <a:rPr lang="en-US" sz="2800" b="1" dirty="0" err="1" smtClean="0">
                <a:solidFill>
                  <a:schemeClr val="bg1"/>
                </a:solidFill>
              </a:rPr>
              <a:t>Kaniel</a:t>
            </a:r>
            <a:r>
              <a:rPr lang="en-US" sz="2800" b="1" dirty="0" smtClean="0">
                <a:solidFill>
                  <a:schemeClr val="bg1"/>
                </a:solidFill>
              </a:rPr>
              <a:t>- Private Pilot</a:t>
            </a:r>
          </a:p>
          <a:p>
            <a:r>
              <a:rPr lang="en-US" sz="2800" b="1" dirty="0" err="1" smtClean="0">
                <a:solidFill>
                  <a:schemeClr val="bg1"/>
                </a:solidFill>
              </a:rPr>
              <a:t>Marton</a:t>
            </a:r>
            <a:r>
              <a:rPr lang="en-US" sz="2800" b="1" dirty="0" smtClean="0">
                <a:solidFill>
                  <a:schemeClr val="bg1"/>
                </a:solidFill>
              </a:rPr>
              <a:t> Kun </a:t>
            </a:r>
            <a:r>
              <a:rPr lang="en-US" sz="2800" b="1" dirty="0" err="1" smtClean="0">
                <a:solidFill>
                  <a:schemeClr val="bg1"/>
                </a:solidFill>
              </a:rPr>
              <a:t>Szabo</a:t>
            </a:r>
            <a:r>
              <a:rPr lang="en-US" sz="2800" b="1" dirty="0" smtClean="0">
                <a:solidFill>
                  <a:schemeClr val="bg1"/>
                </a:solidFill>
              </a:rPr>
              <a:t>- Private Pilot</a:t>
            </a:r>
          </a:p>
          <a:p>
            <a:r>
              <a:rPr lang="en-US" sz="2800" b="1" dirty="0" smtClean="0">
                <a:solidFill>
                  <a:schemeClr val="bg1"/>
                </a:solidFill>
              </a:rPr>
              <a:t>Mark Rogers- Commercial Pilot</a:t>
            </a:r>
          </a:p>
          <a:p>
            <a:r>
              <a:rPr lang="en-US" sz="2800" b="1" dirty="0" smtClean="0">
                <a:solidFill>
                  <a:schemeClr val="bg1"/>
                </a:solidFill>
              </a:rPr>
              <a:t>Chandler </a:t>
            </a:r>
            <a:r>
              <a:rPr lang="en-US" sz="2800" b="1" dirty="0" err="1" smtClean="0">
                <a:solidFill>
                  <a:schemeClr val="bg1"/>
                </a:solidFill>
              </a:rPr>
              <a:t>Lougee</a:t>
            </a:r>
            <a:r>
              <a:rPr lang="en-US" sz="2800" b="1" dirty="0" smtClean="0">
                <a:solidFill>
                  <a:schemeClr val="bg1"/>
                </a:solidFill>
              </a:rPr>
              <a:t>- Private Pilot</a:t>
            </a:r>
          </a:p>
          <a:p>
            <a:pPr>
              <a:buNone/>
            </a:pPr>
            <a:endParaRPr lang="en-US" sz="2800" b="1" dirty="0" smtClean="0">
              <a:solidFill>
                <a:schemeClr val="bg1"/>
              </a:solidFill>
            </a:endParaRPr>
          </a:p>
          <a:p>
            <a:endParaRPr lang="en-US" sz="2800" b="1" dirty="0" smtClean="0">
              <a:solidFill>
                <a:schemeClr val="bg1"/>
              </a:solidFill>
            </a:endParaRPr>
          </a:p>
          <a:p>
            <a:endParaRPr lang="en-US" sz="2800" b="1" dirty="0">
              <a:solidFill>
                <a:schemeClr val="bg1"/>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4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4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p:bldLst>
  </p:timing>
</p:sld>
</file>

<file path=ppt/theme/theme1.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ea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ea typeface="ＭＳ Ｐゴシック" pitchFamily="-111" charset="-128"/>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Codex">
      <a:dk1>
        <a:sysClr val="windowText" lastClr="000000"/>
      </a:dk1>
      <a:lt1>
        <a:sysClr val="window" lastClr="FFFFFF"/>
      </a:lt1>
      <a:dk2>
        <a:srgbClr val="59564B"/>
      </a:dk2>
      <a:lt2>
        <a:srgbClr val="DFDAC7"/>
      </a:lt2>
      <a:accent1>
        <a:srgbClr val="990000"/>
      </a:accent1>
      <a:accent2>
        <a:srgbClr val="EFAB16"/>
      </a:accent2>
      <a:accent3>
        <a:srgbClr val="78AC35"/>
      </a:accent3>
      <a:accent4>
        <a:srgbClr val="35ACA2"/>
      </a:accent4>
      <a:accent5>
        <a:srgbClr val="4083CF"/>
      </a:accent5>
      <a:accent6>
        <a:srgbClr val="0D335E"/>
      </a:accent6>
      <a:hlink>
        <a:srgbClr val="EF8E1C"/>
      </a:hlink>
      <a:folHlink>
        <a:srgbClr val="FEC60B"/>
      </a:folHlink>
    </a:clrScheme>
    <a:fontScheme name="Advantage">
      <a:majorFont>
        <a:latin typeface="Rockwell"/>
        <a:ea typeface=""/>
        <a:cs typeface=""/>
        <a:font script="Jpan" typeface="ＭＳ ゴシック"/>
      </a:majorFont>
      <a:minorFont>
        <a:latin typeface="Rockwell"/>
        <a:ea typeface=""/>
        <a:cs typeface=""/>
        <a:font script="Jpan" typeface="ＭＳ 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18018</TotalTime>
  <Words>2728</Words>
  <Application>Microsoft Macintosh PowerPoint</Application>
  <PresentationFormat>On-screen Show (4:3)</PresentationFormat>
  <Paragraphs>512</Paragraphs>
  <Slides>81</Slides>
  <Notes>0</Notes>
  <HiddenSlides>0</HiddenSlides>
  <MMClips>0</MMClips>
  <ScaleCrop>false</ScaleCrop>
  <HeadingPairs>
    <vt:vector size="4" baseType="variant">
      <vt:variant>
        <vt:lpstr>Theme</vt:lpstr>
      </vt:variant>
      <vt:variant>
        <vt:i4>2</vt:i4>
      </vt:variant>
      <vt:variant>
        <vt:lpstr>Slide Titles</vt:lpstr>
      </vt:variant>
      <vt:variant>
        <vt:i4>81</vt:i4>
      </vt:variant>
    </vt:vector>
  </HeadingPairs>
  <TitlesOfParts>
    <vt:vector size="83" baseType="lpstr">
      <vt:lpstr>Custom Design</vt:lpstr>
      <vt:lpstr>Office Theme</vt:lpstr>
      <vt:lpstr>N.C.S.A BUSINESS MEETING/ AWARDS DINNER - 2016</vt:lpstr>
      <vt:lpstr>Member Achievements and Milestones in 2016  Numbers   Awards and Recognition</vt:lpstr>
      <vt:lpstr>FIRST SOLO in 2015 </vt:lpstr>
      <vt:lpstr>FIRST SOLO in 2015 </vt:lpstr>
      <vt:lpstr>FIRST SOLO in 2015 </vt:lpstr>
      <vt:lpstr>FIRST SOLO in 2015 </vt:lpstr>
      <vt:lpstr>FIRST SOLO in 2015 </vt:lpstr>
      <vt:lpstr>FIRST SOLO in 2015 </vt:lpstr>
      <vt:lpstr>New Glider Ratings or Wings</vt:lpstr>
      <vt:lpstr>Chandler writes</vt:lpstr>
      <vt:lpstr>PowerPoint Presentation</vt:lpstr>
      <vt:lpstr>CHECK-OUTS IN NEW GLIDERS</vt:lpstr>
      <vt:lpstr>CHECK-OUTS IN NEW GLIDERS</vt:lpstr>
      <vt:lpstr>BADGES &amp; BADGE LEGS</vt:lpstr>
      <vt:lpstr>Camps</vt:lpstr>
      <vt:lpstr>Camps (continued)</vt:lpstr>
      <vt:lpstr>FLIGHTS AT NEW GLIDER SITES</vt:lpstr>
      <vt:lpstr>FLIGHTS AT NEW GLIDER SITES (page 2)</vt:lpstr>
      <vt:lpstr>BESTS/MEMORABLE in 2015</vt:lpstr>
      <vt:lpstr>PowerPoint Presentation</vt:lpstr>
      <vt:lpstr>PowerPoint Presentation</vt:lpstr>
      <vt:lpstr>BESTS/MEMORABLE in 2015</vt:lpstr>
      <vt:lpstr>PowerPoint Presentation</vt:lpstr>
      <vt:lpstr>BESTS/MEMORABLE in 2015</vt:lpstr>
      <vt:lpstr>BESTS/MEMORABLE in 2015</vt:lpstr>
      <vt:lpstr>BESTS/MEMORABLE in 2015</vt:lpstr>
      <vt:lpstr>BESTS/MEMORABLE in 2015</vt:lpstr>
      <vt:lpstr>BESTS/MEMORABLE in 2015</vt:lpstr>
      <vt:lpstr>BESTS/MEMORABLE in 2015</vt:lpstr>
      <vt:lpstr>BESTS/MEMORABLE in 2015</vt:lpstr>
      <vt:lpstr>PowerPoint Presentation</vt:lpstr>
      <vt:lpstr>BESTS/MEMORABLE in 2015</vt:lpstr>
      <vt:lpstr>BESTS/MEMORABLE in 2015</vt:lpstr>
      <vt:lpstr>PowerPoint Presentation</vt:lpstr>
      <vt:lpstr>PowerPoint Presentation</vt:lpstr>
      <vt:lpstr>PowerPoint Presentation</vt:lpstr>
      <vt:lpstr>Member Achievements and Milestones in 2015  Numbers   Awards and Recognition</vt:lpstr>
      <vt:lpstr>PowerPoint Presentation</vt:lpstr>
      <vt:lpstr>PowerPoint Presentation</vt:lpstr>
      <vt:lpstr>PowerPoint Presentation</vt:lpstr>
      <vt:lpstr>PowerPoint Presentation</vt:lpstr>
      <vt:lpstr>PowerPoint Presentation</vt:lpstr>
      <vt:lpstr>TOTAL NUMBER OF FLIGHTS 2015 </vt:lpstr>
      <vt:lpstr>TOTAL GLIDER HOURS- 2015</vt:lpstr>
      <vt:lpstr>TOTAL GLIDER HOURS- 2015</vt:lpstr>
      <vt:lpstr>PowerPoint Presentation</vt:lpstr>
      <vt:lpstr>LONGEST FLIGHT (KM) – FROM BYRON 2015 OLC</vt:lpstr>
      <vt:lpstr>LONGEST FLIGHT USING CLUB SHIPS</vt:lpstr>
      <vt:lpstr>LONGEST DISTANCE (KM) – ANYWHERE 2015 OLC</vt:lpstr>
      <vt:lpstr>LONGEST DISTANCE (KM) – ANYWHERE 2015 OLC</vt:lpstr>
      <vt:lpstr>PowerPoint Presentation</vt:lpstr>
      <vt:lpstr>PowerPoint Presentation</vt:lpstr>
      <vt:lpstr>HIGHEST ALTITUDE ACHIEVED FROM BYRON:</vt:lpstr>
      <vt:lpstr>HIGHEST ALTITUDE ACHIEVED ANYWHERE:</vt:lpstr>
      <vt:lpstr>FASTEST AVERAGE X-C SPEED ANYWHERE (OLC Flight &gt;100km) </vt:lpstr>
      <vt:lpstr>FASTEST AVERAGE X-C SPEED ANYWHERE (OLC Flight &gt;100km) </vt:lpstr>
      <vt:lpstr>PowerPoint Presentation</vt:lpstr>
      <vt:lpstr>PowerPoint Presentation</vt:lpstr>
      <vt:lpstr>Member Achievements and Milestones in 2015  Numbers   Awards and Recognition</vt:lpstr>
      <vt:lpstr>NCSA Cross Country Perpetual Trophy</vt:lpstr>
      <vt:lpstr>The Pilot Factor gives newer XC pilots a real chance (given that Ramy’s already won it twice)</vt:lpstr>
      <vt:lpstr>PowerPoint Presentation</vt:lpstr>
      <vt:lpstr>PowerPoint Presentation</vt:lpstr>
      <vt:lpstr>PowerPoint Presentation</vt:lpstr>
      <vt:lpstr>PowerPoint Presentation</vt:lpstr>
      <vt:lpstr>So who’s going to win in ’16?</vt:lpstr>
      <vt:lpstr>The Coveted 1-26 Trophy recognizing the longest 1-26 OLC flight in 2015</vt:lpstr>
      <vt:lpstr>MOST IMPROVED PILOT 2015: </vt:lpstr>
      <vt:lpstr>MOST IMPROVED PILOT 2015:   Willy Snow </vt:lpstr>
      <vt:lpstr>PowerPoint Presentation</vt:lpstr>
      <vt:lpstr>2015 NCSA Tow Pilots</vt:lpstr>
      <vt:lpstr>Tow Pilot of the Year 2015 </vt:lpstr>
      <vt:lpstr>PowerPoint Presentation</vt:lpstr>
      <vt:lpstr>NCSA SPARK PLUG OF THE YEAR 2015</vt:lpstr>
      <vt:lpstr>PowerPoint Presentation</vt:lpstr>
      <vt:lpstr>2015 Instructors:</vt:lpstr>
      <vt:lpstr>Instructor of the Year (Yet Again) Terence Wilson</vt:lpstr>
      <vt:lpstr>PowerPoint Presentation</vt:lpstr>
      <vt:lpstr>Most Memorable Photo- 2015</vt:lpstr>
      <vt:lpstr>Special Presidential Thanks To:</vt:lpstr>
      <vt:lpstr>Special Presidential Thanks To:</vt:lpstr>
    </vt:vector>
  </TitlesOfParts>
  <Company>maximus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FIRST SOLO</dc:title>
  <dc:creator>richardpearl</dc:creator>
  <cp:lastModifiedBy>Laurance Suter</cp:lastModifiedBy>
  <cp:revision>323</cp:revision>
  <dcterms:created xsi:type="dcterms:W3CDTF">2008-01-16T01:06:45Z</dcterms:created>
  <dcterms:modified xsi:type="dcterms:W3CDTF">2016-02-06T23:34:09Z</dcterms:modified>
</cp:coreProperties>
</file>