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handoutMasterIdLst>
    <p:handoutMasterId r:id="rId30"/>
  </p:handoutMasterIdLst>
  <p:sldIdLst>
    <p:sldId id="315" r:id="rId2"/>
    <p:sldId id="343" r:id="rId3"/>
    <p:sldId id="284" r:id="rId4"/>
    <p:sldId id="320" r:id="rId5"/>
    <p:sldId id="283" r:id="rId6"/>
    <p:sldId id="317" r:id="rId7"/>
    <p:sldId id="318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44" r:id="rId16"/>
    <p:sldId id="337" r:id="rId17"/>
    <p:sldId id="328" r:id="rId18"/>
    <p:sldId id="336" r:id="rId19"/>
    <p:sldId id="335" r:id="rId20"/>
    <p:sldId id="333" r:id="rId21"/>
    <p:sldId id="332" r:id="rId22"/>
    <p:sldId id="331" r:id="rId23"/>
    <p:sldId id="339" r:id="rId24"/>
    <p:sldId id="340" r:id="rId25"/>
    <p:sldId id="341" r:id="rId26"/>
    <p:sldId id="342" r:id="rId27"/>
    <p:sldId id="338" r:id="rId28"/>
    <p:sldId id="310" r:id="rId29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6353" autoAdjust="0"/>
  </p:normalViewPr>
  <p:slideViewPr>
    <p:cSldViewPr>
      <p:cViewPr varScale="1">
        <p:scale>
          <a:sx n="40" d="100"/>
          <a:sy n="40" d="100"/>
        </p:scale>
        <p:origin x="-8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1E99C5-5493-4A7A-9626-5EA5A5D5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04C7-D324-4B8B-B79D-E2ECBE5AD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B6FC-F4E4-4B51-A4E5-B586390F6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A18EE-238D-4E64-91B2-1BAF1F42C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2676-3D95-4850-8C0D-56948063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103C-3822-42CD-920C-1E34B525C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E976-BCCA-45AC-B213-D2F150F89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1A0E-E5C0-41D7-9B7E-79E70C040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504C-BF4F-4DA7-8C3F-1124477C7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6AD31-DB10-4757-A85C-E7114C40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686D-9849-494B-A63E-8929AC288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BE3E-26B5-44FD-A437-F81DD25E6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5849" name="Freeform 9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1" name="Freeform 11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2" name="Freeform 12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3" name="Freeform 13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854" name="Freeform 14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1043F355-2284-4A23-86B5-B43B460B2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emans@charter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Sol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1"/>
            <a:ext cx="8229600" cy="838199"/>
          </a:xfrm>
        </p:spPr>
        <p:txBody>
          <a:bodyPr/>
          <a:lstStyle/>
          <a:p>
            <a:r>
              <a:rPr lang="en-US" dirty="0" smtClean="0"/>
              <a:t>Getting Youth into the 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38200" y="4114800"/>
            <a:ext cx="5867400" cy="1981200"/>
          </a:xfrm>
        </p:spPr>
        <p:txBody>
          <a:bodyPr/>
          <a:lstStyle/>
          <a:p>
            <a:r>
              <a:rPr lang="en-US" sz="4000" dirty="0" smtClean="0"/>
              <a:t>The Civil Air Patrol</a:t>
            </a:r>
          </a:p>
          <a:p>
            <a:r>
              <a:rPr lang="en-US" sz="4000" dirty="0" smtClean="0"/>
              <a:t>Glider Program</a:t>
            </a:r>
            <a:endParaRPr lang="en-US" sz="4000" dirty="0"/>
          </a:p>
        </p:txBody>
      </p:sp>
      <p:pic>
        <p:nvPicPr>
          <p:cNvPr id="4" name="Content Placeholder 3" descr="2162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1752600" cy="174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0800000" flipV="1">
            <a:off x="304800" y="5758632"/>
            <a:ext cx="693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Bob Semans,  CAP Nevada Wing Glider Program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Cadet Glider Flight Instruction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Flight Academy – Gliders</a:t>
            </a:r>
          </a:p>
          <a:p>
            <a:pPr lvl="1"/>
            <a:r>
              <a:rPr lang="en-US" dirty="0" smtClean="0"/>
              <a:t> ~ 100 cadets attended in 2011 at 4 sites</a:t>
            </a:r>
          </a:p>
          <a:p>
            <a:endParaRPr lang="en-US" dirty="0" smtClean="0"/>
          </a:p>
          <a:p>
            <a:r>
              <a:rPr lang="en-US" dirty="0" smtClean="0"/>
              <a:t>Glider encampments</a:t>
            </a:r>
          </a:p>
          <a:p>
            <a:pPr lvl="1"/>
            <a:r>
              <a:rPr lang="en-US" dirty="0" smtClean="0"/>
              <a:t>   ~10 to 20 cadets per encampment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 on-going instruction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ider_Academy_2011_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National Glider Flight Academy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2011 Locations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NFA-G  Minden 2011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Ground  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143000"/>
            <a:ext cx="4038600" cy="2819400"/>
          </a:xfrm>
          <a:prstGeom prst="rect">
            <a:avLst/>
          </a:prstGeom>
        </p:spPr>
      </p:pic>
      <p:pic>
        <p:nvPicPr>
          <p:cNvPr id="4" name="Picture 3" descr="GFA Group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4495800" cy="2819400"/>
          </a:xfrm>
          <a:prstGeom prst="rect">
            <a:avLst/>
          </a:prstGeom>
        </p:spPr>
      </p:pic>
      <p:pic>
        <p:nvPicPr>
          <p:cNvPr id="7" name="Picture 6" descr="GFA Tow Queue.jpg"/>
          <p:cNvPicPr>
            <a:picLocks noChangeAspect="1"/>
          </p:cNvPicPr>
          <p:nvPr/>
        </p:nvPicPr>
        <p:blipFill>
          <a:blip r:embed="rId4" cstate="print"/>
          <a:srcRect t="15789"/>
          <a:stretch>
            <a:fillRect/>
          </a:stretch>
        </p:blipFill>
        <p:spPr>
          <a:xfrm>
            <a:off x="4724400" y="4038601"/>
            <a:ext cx="4038600" cy="2819400"/>
          </a:xfrm>
          <a:prstGeom prst="rect">
            <a:avLst/>
          </a:prstGeom>
        </p:spPr>
      </p:pic>
      <p:pic>
        <p:nvPicPr>
          <p:cNvPr id="8" name="Picture 7" descr="GFA ASK 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38600"/>
            <a:ext cx="4495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ider_Academy_2011_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289" y="1295400"/>
            <a:ext cx="7813421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National Glider Flight Academy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2012 Locations  + </a:t>
            </a:r>
            <a:r>
              <a:rPr lang="en-US" sz="3200" dirty="0" smtClean="0">
                <a:solidFill>
                  <a:srgbClr val="FFC000"/>
                </a:solidFill>
              </a:rPr>
              <a:t>Encampments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On-going Cadet Instruction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by local host Squadrons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/>
          <a:lstStyle/>
          <a:p>
            <a:r>
              <a:rPr lang="en-US" dirty="0" smtClean="0"/>
              <a:t>Several across the US</a:t>
            </a:r>
          </a:p>
          <a:p>
            <a:endParaRPr lang="en-US" dirty="0" smtClean="0"/>
          </a:p>
          <a:p>
            <a:r>
              <a:rPr lang="en-US" dirty="0" smtClean="0"/>
              <a:t>Examples in Pacific Region:</a:t>
            </a:r>
          </a:p>
          <a:p>
            <a:pPr lvl="1"/>
            <a:r>
              <a:rPr lang="en-US" dirty="0" smtClean="0"/>
              <a:t>California Wing at Los Alamitos</a:t>
            </a:r>
          </a:p>
          <a:p>
            <a:pPr lvl="1"/>
            <a:r>
              <a:rPr lang="en-US" dirty="0" smtClean="0"/>
              <a:t>Nevada Wing at Jean &amp; Minden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dirty="0" smtClean="0"/>
              <a:t>It’s FUN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FUN</a:t>
            </a:r>
          </a:p>
          <a:p>
            <a:r>
              <a:rPr lang="en-US" dirty="0" smtClean="0"/>
              <a:t>“Psychic income”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 FUN</a:t>
            </a:r>
          </a:p>
          <a:p>
            <a:r>
              <a:rPr lang="en-US" dirty="0" smtClean="0"/>
              <a:t>“Psychic income”</a:t>
            </a:r>
          </a:p>
          <a:p>
            <a:r>
              <a:rPr lang="en-US" dirty="0" smtClean="0"/>
              <a:t>Introduce youth to aviation &amp; soaring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FUN</a:t>
            </a:r>
          </a:p>
          <a:p>
            <a:r>
              <a:rPr lang="en-US" dirty="0" smtClean="0"/>
              <a:t>“Psychic income”</a:t>
            </a:r>
          </a:p>
          <a:p>
            <a:r>
              <a:rPr lang="en-US" dirty="0" smtClean="0"/>
              <a:t>Introduce youth to aviation &amp; soaring</a:t>
            </a:r>
          </a:p>
          <a:p>
            <a:r>
              <a:rPr lang="en-US" dirty="0" smtClean="0"/>
              <a:t>Increased glider activity &amp; awareness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FUN</a:t>
            </a:r>
          </a:p>
          <a:p>
            <a:r>
              <a:rPr lang="en-US" dirty="0" smtClean="0"/>
              <a:t>“Psychic income”</a:t>
            </a:r>
          </a:p>
          <a:p>
            <a:r>
              <a:rPr lang="en-US" dirty="0" smtClean="0"/>
              <a:t>Introduce youth to aviation &amp; soaring</a:t>
            </a:r>
          </a:p>
          <a:p>
            <a:r>
              <a:rPr lang="en-US" dirty="0" smtClean="0"/>
              <a:t>Increased glider activity &amp; awareness</a:t>
            </a:r>
          </a:p>
          <a:p>
            <a:r>
              <a:rPr lang="en-US" dirty="0" smtClean="0"/>
              <a:t>Funded orientation flights for cadets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What’s it all about?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CAP</a:t>
            </a:r>
          </a:p>
          <a:p>
            <a:r>
              <a:rPr lang="en-US" dirty="0" smtClean="0"/>
              <a:t>Scope of Glider Program activities</a:t>
            </a:r>
          </a:p>
          <a:p>
            <a:r>
              <a:rPr lang="en-US" dirty="0" smtClean="0"/>
              <a:t>Benefits to cadets, glider pilots and others</a:t>
            </a:r>
          </a:p>
          <a:p>
            <a:r>
              <a:rPr lang="en-US" dirty="0" smtClean="0"/>
              <a:t>What it takes to join &amp; qualify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FUN</a:t>
            </a:r>
          </a:p>
          <a:p>
            <a:r>
              <a:rPr lang="en-US" dirty="0" smtClean="0"/>
              <a:t>“Psychic income”</a:t>
            </a:r>
          </a:p>
          <a:p>
            <a:r>
              <a:rPr lang="en-US" dirty="0" smtClean="0"/>
              <a:t>Introduce youth to aviation &amp; soaring</a:t>
            </a:r>
          </a:p>
          <a:p>
            <a:r>
              <a:rPr lang="en-US" dirty="0" smtClean="0"/>
              <a:t>Increased glider activity &amp; awareness</a:t>
            </a:r>
          </a:p>
          <a:p>
            <a:r>
              <a:rPr lang="en-US" dirty="0" smtClean="0"/>
              <a:t>Funded orientation flights for cadets</a:t>
            </a:r>
          </a:p>
          <a:p>
            <a:r>
              <a:rPr lang="en-US" dirty="0" smtClean="0"/>
              <a:t>Flying and other expenses – deductible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FUN</a:t>
            </a:r>
          </a:p>
          <a:p>
            <a:r>
              <a:rPr lang="en-US" dirty="0" smtClean="0"/>
              <a:t>“Psychic income”</a:t>
            </a:r>
          </a:p>
          <a:p>
            <a:r>
              <a:rPr lang="en-US" dirty="0" smtClean="0"/>
              <a:t>Introduce youth to aviation &amp; soaring</a:t>
            </a:r>
          </a:p>
          <a:p>
            <a:r>
              <a:rPr lang="en-US" dirty="0" smtClean="0"/>
              <a:t>Increased glider activity &amp; awareness</a:t>
            </a:r>
          </a:p>
          <a:p>
            <a:r>
              <a:rPr lang="en-US" dirty="0" smtClean="0"/>
              <a:t>Funded orientation flights for cadets</a:t>
            </a:r>
          </a:p>
          <a:p>
            <a:r>
              <a:rPr lang="en-US" dirty="0" smtClean="0"/>
              <a:t>Flying and other expenses – deductible</a:t>
            </a:r>
          </a:p>
          <a:p>
            <a:r>
              <a:rPr lang="en-US" dirty="0" smtClean="0"/>
              <a:t>CAP Gliders available for use at lower rate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Why might a glider pilot be interested?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It’s FUN!</a:t>
            </a:r>
          </a:p>
          <a:p>
            <a:r>
              <a:rPr lang="en-US" dirty="0" smtClean="0"/>
              <a:t>“Psychic income”</a:t>
            </a:r>
          </a:p>
          <a:p>
            <a:r>
              <a:rPr lang="en-US" dirty="0" smtClean="0"/>
              <a:t>Introduce youth to aviation &amp; soaring</a:t>
            </a:r>
          </a:p>
          <a:p>
            <a:r>
              <a:rPr lang="en-US" dirty="0" smtClean="0"/>
              <a:t>Increased glider activity &amp; awareness</a:t>
            </a:r>
          </a:p>
          <a:p>
            <a:r>
              <a:rPr lang="en-US" dirty="0" smtClean="0"/>
              <a:t>Funded orientation flights for cadets</a:t>
            </a:r>
          </a:p>
          <a:p>
            <a:r>
              <a:rPr lang="en-US" dirty="0" smtClean="0"/>
              <a:t>Flying and other expenses – deductible</a:t>
            </a:r>
          </a:p>
          <a:p>
            <a:r>
              <a:rPr lang="en-US" dirty="0" smtClean="0"/>
              <a:t>CAP Gliders available for use at low rate</a:t>
            </a:r>
          </a:p>
          <a:p>
            <a:r>
              <a:rPr lang="en-US" dirty="0" smtClean="0"/>
              <a:t>Training funds; a paid “Flying Opportunity”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How to Join the Program and Qualify as a CAP Glider Pilot -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r>
              <a:rPr lang="en-US" dirty="0" smtClean="0"/>
              <a:t>CAP Membership </a:t>
            </a:r>
          </a:p>
          <a:p>
            <a:r>
              <a:rPr lang="en-US" dirty="0" smtClean="0"/>
              <a:t>Training – Mostly on-line courses:</a:t>
            </a:r>
          </a:p>
          <a:p>
            <a:pPr lvl="1"/>
            <a:r>
              <a:rPr lang="en-US" dirty="0" smtClean="0"/>
              <a:t>CAP History &amp; Organization</a:t>
            </a:r>
          </a:p>
          <a:p>
            <a:pPr lvl="1"/>
            <a:r>
              <a:rPr lang="en-US" dirty="0" smtClean="0"/>
              <a:t>Cadet Protection Policy &amp; Practices</a:t>
            </a:r>
          </a:p>
          <a:p>
            <a:pPr lvl="1"/>
            <a:r>
              <a:rPr lang="en-US" dirty="0" smtClean="0"/>
              <a:t>Equal Opportunity Policy</a:t>
            </a:r>
          </a:p>
          <a:p>
            <a:pPr lvl="1"/>
            <a:r>
              <a:rPr lang="en-US" dirty="0" smtClean="0"/>
              <a:t>Safety Topics</a:t>
            </a:r>
          </a:p>
          <a:p>
            <a:pPr lvl="1"/>
            <a:r>
              <a:rPr lang="en-US" dirty="0" smtClean="0"/>
              <a:t>Flight Regulations</a:t>
            </a:r>
          </a:p>
          <a:p>
            <a:r>
              <a:rPr lang="en-US" dirty="0" smtClean="0"/>
              <a:t>Check Flight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Check Flight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ONCE in each aircraft type (Initial)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Annually in each aircraft group (Gliders)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Pre-requisites for check flight: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On-line exam on Operations Regs  (40 questions)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Answer Aircraft Questionnaire for EACH aircraft in which you are qualified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Aircraft Questionnaire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Speeds (best glide, min sink, stall, etc.)</a:t>
            </a:r>
          </a:p>
          <a:p>
            <a:pPr eaLnBrk="1" hangingPunct="1"/>
            <a:r>
              <a:rPr lang="en-US" smtClean="0"/>
              <a:t>Rope break actions</a:t>
            </a:r>
          </a:p>
          <a:p>
            <a:pPr eaLnBrk="1" hangingPunct="1"/>
            <a:r>
              <a:rPr lang="en-US" smtClean="0"/>
              <a:t>Take-off and landing check lists</a:t>
            </a:r>
          </a:p>
          <a:p>
            <a:pPr eaLnBrk="1" hangingPunct="1"/>
            <a:r>
              <a:rPr lang="en-US" smtClean="0"/>
              <a:t>Spin recovery</a:t>
            </a:r>
          </a:p>
          <a:p>
            <a:pPr eaLnBrk="1" hangingPunct="1"/>
            <a:r>
              <a:rPr lang="en-US" smtClean="0"/>
              <a:t>Weight and balance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Recap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CAP</a:t>
            </a:r>
          </a:p>
          <a:p>
            <a:r>
              <a:rPr lang="en-US" dirty="0" smtClean="0"/>
              <a:t>Scope of Glider Program activities</a:t>
            </a:r>
          </a:p>
          <a:p>
            <a:r>
              <a:rPr lang="en-US" dirty="0" smtClean="0"/>
              <a:t>Benefits to cadets, glider pilots and others</a:t>
            </a:r>
          </a:p>
          <a:p>
            <a:r>
              <a:rPr lang="en-US" dirty="0" smtClean="0"/>
              <a:t>What it takes to join &amp; qualify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Recap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/>
          <a:lstStyle/>
          <a:p>
            <a:r>
              <a:rPr lang="en-US" dirty="0" smtClean="0"/>
              <a:t>Intro to CAP</a:t>
            </a:r>
          </a:p>
          <a:p>
            <a:r>
              <a:rPr lang="en-US" dirty="0" smtClean="0"/>
              <a:t>Scope of Glider Program activities</a:t>
            </a:r>
          </a:p>
          <a:p>
            <a:r>
              <a:rPr lang="en-US" dirty="0" smtClean="0"/>
              <a:t>Benefits to cadets, glider pilots and others</a:t>
            </a:r>
          </a:p>
          <a:p>
            <a:r>
              <a:rPr lang="en-US" dirty="0" smtClean="0"/>
              <a:t>What it takes to join &amp; qualify</a:t>
            </a:r>
          </a:p>
          <a:p>
            <a:endParaRPr lang="en-US" sz="36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There are more than 26,000 Cadets in CAP </a:t>
            </a:r>
            <a:r>
              <a:rPr lang="en-US" sz="3600" dirty="0" smtClean="0">
                <a:solidFill>
                  <a:srgbClr val="C00000"/>
                </a:solidFill>
              </a:rPr>
              <a:t>- A few may be waiting for </a:t>
            </a:r>
            <a:r>
              <a:rPr lang="en-US" sz="3600" u="sng" dirty="0" smtClean="0">
                <a:solidFill>
                  <a:srgbClr val="C00000"/>
                </a:solidFill>
              </a:rPr>
              <a:t>you</a:t>
            </a:r>
            <a:r>
              <a:rPr lang="en-US" sz="3600" dirty="0" smtClean="0">
                <a:solidFill>
                  <a:srgbClr val="C00000"/>
                </a:solidFill>
              </a:rPr>
              <a:t>!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2162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95800"/>
            <a:ext cx="1447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24" name="Text Placeholder 5"/>
          <p:cNvSpPr>
            <a:spLocks noGrp="1"/>
          </p:cNvSpPr>
          <p:nvPr>
            <p:ph type="body" idx="1"/>
          </p:nvPr>
        </p:nvSpPr>
        <p:spPr>
          <a:xfrm>
            <a:off x="533400" y="3733800"/>
            <a:ext cx="7885113" cy="1600200"/>
          </a:xfrm>
        </p:spPr>
        <p:txBody>
          <a:bodyPr/>
          <a:lstStyle/>
          <a:p>
            <a:r>
              <a:rPr lang="en-US" sz="3200" dirty="0" smtClean="0"/>
              <a:t>Bob Semans         </a:t>
            </a:r>
            <a:r>
              <a:rPr lang="en-US" sz="3200" dirty="0" smtClean="0">
                <a:hlinkClick r:id="rId3"/>
              </a:rPr>
              <a:t>semans@charter.net</a:t>
            </a:r>
            <a:r>
              <a:rPr lang="en-US" sz="3200" dirty="0" smtClean="0"/>
              <a:t>  </a:t>
            </a:r>
          </a:p>
          <a:p>
            <a:endParaRPr lang="en-US" sz="3200" dirty="0" smtClean="0"/>
          </a:p>
          <a:p>
            <a:r>
              <a:rPr lang="en-US" sz="3200" dirty="0" smtClean="0"/>
              <a:t> NV  775-267-4157       CA 650-358-8898</a:t>
            </a:r>
          </a:p>
          <a:p>
            <a:endParaRPr lang="en-US" sz="3200" dirty="0" smtClean="0"/>
          </a:p>
          <a:p>
            <a:r>
              <a:rPr lang="en-US" dirty="0" smtClean="0"/>
              <a:t>Douglas County Composite Squadron   NV-067</a:t>
            </a:r>
          </a:p>
          <a:p>
            <a:r>
              <a:rPr lang="en-US" dirty="0" smtClean="0"/>
              <a:t>Minden-Tahoe Airport  (MEV)</a:t>
            </a:r>
          </a:p>
        </p:txBody>
      </p:sp>
      <p:pic>
        <p:nvPicPr>
          <p:cNvPr id="6" name="Picture 5" descr="ET High Tow.JPG"/>
          <p:cNvPicPr>
            <a:picLocks noChangeAspect="1"/>
          </p:cNvPicPr>
          <p:nvPr/>
        </p:nvPicPr>
        <p:blipFill>
          <a:blip r:embed="rId4" cstate="print"/>
          <a:srcRect t="33333" b="42593"/>
          <a:stretch>
            <a:fillRect/>
          </a:stretch>
        </p:blipFill>
        <p:spPr>
          <a:xfrm>
            <a:off x="0" y="381000"/>
            <a:ext cx="9144000" cy="165096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What </a:t>
            </a:r>
            <a:r>
              <a:rPr lang="en-US" sz="3600" u="sng" dirty="0" smtClean="0">
                <a:solidFill>
                  <a:srgbClr val="FFC000"/>
                </a:solidFill>
              </a:rPr>
              <a:t>is</a:t>
            </a:r>
            <a:r>
              <a:rPr lang="en-US" sz="3600" dirty="0" smtClean="0">
                <a:solidFill>
                  <a:srgbClr val="FFC000"/>
                </a:solidFill>
              </a:rPr>
              <a:t> the Civil Air Patrol?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US Air Force Auxiliary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CAP is chartered by Congress</a:t>
            </a:r>
          </a:p>
          <a:p>
            <a:pPr lvl="1" eaLnBrk="1" hangingPunct="1"/>
            <a:r>
              <a:rPr lang="en-US" dirty="0" smtClean="0"/>
              <a:t> Non-Profit Corporation</a:t>
            </a:r>
          </a:p>
          <a:p>
            <a:pPr lvl="1" eaLnBrk="1" hangingPunct="1"/>
            <a:r>
              <a:rPr lang="en-US" dirty="0" smtClean="0"/>
              <a:t> Tax Exempt</a:t>
            </a:r>
          </a:p>
        </p:txBody>
      </p:sp>
      <p:pic>
        <p:nvPicPr>
          <p:cNvPr id="7172" name="Content Placeholder 3" descr="2162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19200"/>
            <a:ext cx="1447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CAP Geographic Organization</a:t>
            </a:r>
          </a:p>
        </p:txBody>
      </p:sp>
      <p:pic>
        <p:nvPicPr>
          <p:cNvPr id="9219" name="Content Placeholder 3" descr="regshd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4963" y="1371600"/>
            <a:ext cx="5934075" cy="4419600"/>
          </a:xfrm>
        </p:spPr>
      </p:pic>
      <p:pic>
        <p:nvPicPr>
          <p:cNvPr id="9220" name="Picture 2" descr="C:\Users\Bob\AppData\Local\Microsoft\Windows\Temporary Internet Files\Content.IE5\VLGHHVGO\MCj044136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CAP Missions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391400" cy="3505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Emergency Services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Aerospace Education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Cadet Programs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CAP Glider Program - History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Test Program in Georgia</a:t>
            </a:r>
          </a:p>
          <a:p>
            <a:pPr eaLnBrk="1" hangingPunct="1"/>
            <a:r>
              <a:rPr lang="en-US" sz="2800" dirty="0" smtClean="0"/>
              <a:t>1996 SSA &amp; CAP reached agreement to jointly support a CAP Glider Program</a:t>
            </a:r>
          </a:p>
          <a:p>
            <a:pPr eaLnBrk="1" hangingPunct="1"/>
            <a:r>
              <a:rPr lang="en-US" sz="2800" dirty="0" smtClean="0"/>
              <a:t>Orientation Flight Syllabus expanded to include gliders</a:t>
            </a:r>
          </a:p>
          <a:p>
            <a:pPr eaLnBrk="1" hangingPunct="1"/>
            <a:r>
              <a:rPr lang="en-US" sz="2800" dirty="0" smtClean="0"/>
              <a:t>Glider Pilots recruited, primarily from clubs </a:t>
            </a:r>
          </a:p>
          <a:p>
            <a:pPr eaLnBrk="1" hangingPunct="1"/>
            <a:r>
              <a:rPr lang="en-US" sz="2800" dirty="0" smtClean="0"/>
              <a:t> CAP glider fleet built up</a:t>
            </a:r>
          </a:p>
          <a:p>
            <a:pPr lvl="1" eaLnBrk="1" hangingPunct="1"/>
            <a:r>
              <a:rPr lang="en-US" sz="2400" dirty="0" smtClean="0"/>
              <a:t>Glider fleet now stands at ~ 42  --- Blanik L-23s,    SGS 2-33s, ASK-21, ++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_Glider_Location_Map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1999"/>
            <a:ext cx="9144000" cy="55652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CAP Glider Fleet Locations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CAP Glider Program Activities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r>
              <a:rPr lang="en-US" dirty="0" smtClean="0"/>
              <a:t>Cadet glider orientation flights</a:t>
            </a:r>
          </a:p>
          <a:p>
            <a:pPr lvl="1"/>
            <a:r>
              <a:rPr lang="en-US" dirty="0" smtClean="0"/>
              <a:t>5 funded flights per cadet. </a:t>
            </a:r>
          </a:p>
          <a:p>
            <a:pPr lvl="1"/>
            <a:r>
              <a:rPr lang="en-US" dirty="0" smtClean="0"/>
              <a:t>Flown by CFIGs </a:t>
            </a:r>
            <a:r>
              <a:rPr lang="en-US" u="sng" dirty="0" smtClean="0"/>
              <a:t>OR</a:t>
            </a:r>
            <a:r>
              <a:rPr lang="en-US" dirty="0" smtClean="0"/>
              <a:t> Private Glider Pilots with 100 flights as PIC</a:t>
            </a:r>
          </a:p>
          <a:p>
            <a:r>
              <a:rPr lang="en-US" dirty="0" smtClean="0"/>
              <a:t>Instruction – </a:t>
            </a:r>
            <a:r>
              <a:rPr lang="en-US" sz="2800" dirty="0" smtClean="0"/>
              <a:t>by volunteer instructors</a:t>
            </a:r>
          </a:p>
          <a:p>
            <a:pPr lvl="1"/>
            <a:r>
              <a:rPr lang="en-US" dirty="0" smtClean="0"/>
              <a:t>Primary instruction for cadets</a:t>
            </a:r>
          </a:p>
          <a:p>
            <a:pPr lvl="1"/>
            <a:r>
              <a:rPr lang="en-US" dirty="0" smtClean="0"/>
              <a:t>Primary &amp; transition instruction for Senior Members</a:t>
            </a:r>
          </a:p>
          <a:p>
            <a:r>
              <a:rPr lang="en-US" dirty="0" smtClean="0"/>
              <a:t>Check flights &amp; proficiency flying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Glider Orientation Flights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Syllabus 1- 5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Intro: 3 axis control, coordinated turns, pattern</a:t>
            </a:r>
          </a:p>
          <a:p>
            <a:endParaRPr lang="en-US" sz="2400" dirty="0" smtClean="0"/>
          </a:p>
          <a:p>
            <a:r>
              <a:rPr lang="en-US" sz="2400" dirty="0" smtClean="0"/>
              <a:t>Hands-off flight, turns at various speeds</a:t>
            </a:r>
          </a:p>
          <a:p>
            <a:endParaRPr lang="en-US" sz="2400" dirty="0" smtClean="0"/>
          </a:p>
          <a:p>
            <a:r>
              <a:rPr lang="en-US" sz="2400" dirty="0" smtClean="0"/>
              <a:t>Slow flight, stalls, steep turns</a:t>
            </a:r>
          </a:p>
          <a:p>
            <a:endParaRPr lang="en-US" sz="2400" dirty="0" smtClean="0"/>
          </a:p>
          <a:p>
            <a:r>
              <a:rPr lang="en-US" sz="2400" dirty="0" smtClean="0"/>
              <a:t>Instrument use</a:t>
            </a:r>
          </a:p>
          <a:p>
            <a:endParaRPr lang="en-US" sz="2400" dirty="0" smtClean="0"/>
          </a:p>
          <a:p>
            <a:r>
              <a:rPr lang="en-US" sz="2400" dirty="0" smtClean="0"/>
              <a:t>Soaring techniques</a:t>
            </a:r>
          </a:p>
          <a:p>
            <a:endParaRPr lang="en-US" dirty="0"/>
          </a:p>
        </p:txBody>
      </p:sp>
      <p:pic>
        <p:nvPicPr>
          <p:cNvPr id="4" name="Picture 3" descr="Reuland O f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352800"/>
            <a:ext cx="311912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3">
  <a:themeElements>
    <a:clrScheme name="Presentation13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Presentation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sentation13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712</Words>
  <Application>Microsoft Office PowerPoint</Application>
  <PresentationFormat>On-screen Show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Presentation13</vt:lpstr>
      <vt:lpstr>Getting Youth into the Air</vt:lpstr>
      <vt:lpstr>What’s it all about?</vt:lpstr>
      <vt:lpstr>What is the Civil Air Patrol?</vt:lpstr>
      <vt:lpstr>CAP Geographic Organization</vt:lpstr>
      <vt:lpstr>CAP Missions</vt:lpstr>
      <vt:lpstr>CAP Glider Program - History</vt:lpstr>
      <vt:lpstr>CAP Glider Fleet Locations</vt:lpstr>
      <vt:lpstr> CAP Glider Program Activities</vt:lpstr>
      <vt:lpstr>Glider Orientation Flights Syllabus 1- 5</vt:lpstr>
      <vt:lpstr>Cadet Glider Flight Instruction</vt:lpstr>
      <vt:lpstr>National Glider Flight Academy 2011 Locations</vt:lpstr>
      <vt:lpstr>NFA-G  Minden 2011 </vt:lpstr>
      <vt:lpstr>National Glider Flight Academy 2012 Locations  + Encampments</vt:lpstr>
      <vt:lpstr>On-going Cadet Instruction by local host Squadrons</vt:lpstr>
      <vt:lpstr>Why might a glider pilot be interested? </vt:lpstr>
      <vt:lpstr>Why might a glider pilot be interested? </vt:lpstr>
      <vt:lpstr>Why might a glider pilot be interested? </vt:lpstr>
      <vt:lpstr>Why might a glider pilot be interested? </vt:lpstr>
      <vt:lpstr>Why might a glider pilot be interested? </vt:lpstr>
      <vt:lpstr>Why might a glider pilot be interested? </vt:lpstr>
      <vt:lpstr>Why might a glider pilot be interested? </vt:lpstr>
      <vt:lpstr>Why might a glider pilot be interested? </vt:lpstr>
      <vt:lpstr>How to Join the Program and Qualify as a CAP Glider Pilot -</vt:lpstr>
      <vt:lpstr>Check Flight</vt:lpstr>
      <vt:lpstr>Aircraft Questionnaire</vt:lpstr>
      <vt:lpstr>Recap</vt:lpstr>
      <vt:lpstr>Recap</vt:lpstr>
      <vt:lpstr>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Glider Orientation</dc:title>
  <dc:creator>Ralph L. Miller</dc:creator>
  <cp:lastModifiedBy>Robert Semans</cp:lastModifiedBy>
  <cp:revision>193</cp:revision>
  <dcterms:created xsi:type="dcterms:W3CDTF">2003-10-11T14:29:19Z</dcterms:created>
  <dcterms:modified xsi:type="dcterms:W3CDTF">2012-02-13T18:14:23Z</dcterms:modified>
</cp:coreProperties>
</file>